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15"/>
  </p:notesMasterIdLst>
  <p:sldIdLst>
    <p:sldId id="259" r:id="rId6"/>
    <p:sldId id="670" r:id="rId7"/>
    <p:sldId id="647" r:id="rId8"/>
    <p:sldId id="636" r:id="rId9"/>
    <p:sldId id="628" r:id="rId10"/>
    <p:sldId id="637" r:id="rId11"/>
    <p:sldId id="608" r:id="rId12"/>
    <p:sldId id="660" r:id="rId13"/>
    <p:sldId id="6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eur, Marloes" initials="SM" lastIdx="15" clrIdx="0">
    <p:extLst>
      <p:ext uri="{19B8F6BF-5375-455C-9EA6-DF929625EA0E}">
        <p15:presenceInfo xmlns:p15="http://schemas.microsoft.com/office/powerpoint/2012/main" userId="S::marloes.schreur@leeuwarden.nl::eb3e80df-43eb-441c-b998-5cd0770022c1" providerId="AD"/>
      </p:ext>
    </p:extLst>
  </p:cmAuthor>
  <p:cmAuthor id="2" name="Joke Schaapman" initials="JS" lastIdx="24" clrIdx="1">
    <p:extLst>
      <p:ext uri="{19B8F6BF-5375-455C-9EA6-DF929625EA0E}">
        <p15:presenceInfo xmlns:p15="http://schemas.microsoft.com/office/powerpoint/2012/main" userId="Joke Schaapman" providerId="None"/>
      </p:ext>
    </p:extLst>
  </p:cmAuthor>
  <p:cmAuthor id="3" name="ruth@rwcommunicatie.nl" initials="r" lastIdx="7" clrIdx="2">
    <p:extLst>
      <p:ext uri="{19B8F6BF-5375-455C-9EA6-DF929625EA0E}">
        <p15:presenceInfo xmlns:p15="http://schemas.microsoft.com/office/powerpoint/2012/main" userId="4d6d1bb904be53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53EA"/>
    <a:srgbClr val="EBF1E9"/>
    <a:srgbClr val="FECC00"/>
    <a:srgbClr val="003399"/>
    <a:srgbClr val="D75D97"/>
    <a:srgbClr val="000000"/>
    <a:srgbClr val="2F4A31"/>
    <a:srgbClr val="C00000"/>
    <a:srgbClr val="3CA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A517C-27D2-4986-8AD1-E0B31883146B}" v="13" dt="2024-09-19T07:21:16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81"/>
  </p:normalViewPr>
  <p:slideViewPr>
    <p:cSldViewPr snapToGrid="0">
      <p:cViewPr varScale="1">
        <p:scale>
          <a:sx n="154" d="100"/>
          <a:sy n="154" d="100"/>
        </p:scale>
        <p:origin x="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7894157C-E6D9-5A40-9B82-D0C77BA477F3}" type="datetimeFigureOut">
              <a:rPr lang="nl-NL" smtClean="0"/>
              <a:pPr/>
              <a:t>23-01-2025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venir Book" panose="02000503020000020003" pitchFamily="2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venir Book" panose="02000503020000020003" pitchFamily="2" charset="0"/>
              </a:defRPr>
            </a:lvl1pPr>
          </a:lstStyle>
          <a:p>
            <a:fld id="{41A70400-5ECB-3346-B9AA-0EAE7E16B57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68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0400-5ECB-3346-B9AA-0EAE7E16B57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83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latin typeface="Avenir Book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70400-5ECB-3346-B9AA-0EAE7E16B57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5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70400-5ECB-3346-B9AA-0EAE7E16B57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819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A70400-5ECB-3346-B9AA-0EAE7E16B57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0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9592" y="4710463"/>
            <a:ext cx="2057400" cy="273844"/>
          </a:xfrm>
        </p:spPr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fld id="{B82622A5-EEDC-B444-B5BA-A2DCEBBEDC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5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7D7-19F8-9849-9992-1E45BEA20184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13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FDD-F32A-9449-8CBC-24D30B6A72FE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86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9592" y="4710465"/>
            <a:ext cx="2057400" cy="273844"/>
          </a:xfrm>
        </p:spPr>
        <p:txBody>
          <a:bodyPr/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fld id="{B82622A5-EEDC-B444-B5BA-A2DCEBBEDC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719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957D-80FB-4940-822E-3445C4B8F354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838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877-6E8E-F447-AA33-15842C1B0F60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688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14C1-AEF3-974C-9D3E-66D46F0E9E66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57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406-A8B7-DA40-9168-F116ECF2F499}" type="datetime1">
              <a:rPr lang="nl-NL" smtClean="0"/>
              <a:t>23-01-2025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62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D1FD-EC20-3D4E-AD80-484058F7888B}" type="datetime1">
              <a:rPr lang="nl-NL" smtClean="0"/>
              <a:t>23-01-2025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90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4372-51A7-014F-8A06-6E98196F8A2A}" type="datetime1">
              <a:rPr lang="nl-NL" smtClean="0"/>
              <a:t>23-01-2025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79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EE-7AE7-634F-8755-88833D959059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2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957D-80FB-4940-822E-3445C4B8F354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090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EED5-4903-3F4E-A922-E18579B0F4CA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1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F7D7-19F8-9849-9992-1E45BEA20184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89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6FDD-F32A-9449-8CBC-24D30B6A72FE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0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877-6E8E-F447-AA33-15842C1B0F60}" type="datetime1">
              <a:rPr lang="nl-NL" smtClean="0"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19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14C1-AEF3-974C-9D3E-66D46F0E9E66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53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4406-A8B7-DA40-9168-F116ECF2F499}" type="datetime1">
              <a:rPr lang="nl-NL" smtClean="0"/>
              <a:t>23-01-2025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D1FD-EC20-3D4E-AD80-484058F7888B}" type="datetime1">
              <a:rPr lang="nl-NL" smtClean="0"/>
              <a:t>23-01-2025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0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4372-51A7-014F-8A06-6E98196F8A2A}" type="datetime1">
              <a:rPr lang="nl-NL" smtClean="0"/>
              <a:t>23-01-2025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37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4EE-7AE7-634F-8755-88833D959059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01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EED5-4903-3F4E-A922-E18579B0F4CA}" type="datetime1">
              <a:rPr lang="nl-NL" smtClean="0"/>
              <a:t>23-01-2025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10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4CD8702C-2E01-CD44-8935-C71AFE8E1E19}" type="datetime1">
              <a:rPr lang="nl-NL" smtClean="0"/>
              <a:pPr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B82622A5-EEDC-B444-B5BA-A2DCEBBEDC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26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4CD8702C-2E01-CD44-8935-C71AFE8E1E19}" type="datetime1">
              <a:rPr lang="nl-NL" smtClean="0"/>
              <a:pPr/>
              <a:t>23-01-2025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nl-NL"/>
              <a:t>SAMEN </a:t>
            </a:r>
            <a:br>
              <a:rPr lang="nl-NL"/>
            </a:br>
            <a:r>
              <a:rPr lang="nl-NL"/>
              <a:t>WERKEN AAN PERSPECTIEF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0" i="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fld id="{B82622A5-EEDC-B444-B5BA-A2DCEBBEDC8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kern="1200">
          <a:solidFill>
            <a:schemeClr val="tx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b="0" i="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4.emf"/><Relationship Id="rId2" Type="http://schemas.openxmlformats.org/officeDocument/2006/relationships/image" Target="../media/image14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euwardenoost.nl" TargetMode="External"/><Relationship Id="rId2" Type="http://schemas.openxmlformats.org/officeDocument/2006/relationships/hyperlink" Target="mailto:Annemarie.schepers@leeuwarden.n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, buiten, poseren&#10;&#10;Automatisch gegenereerde beschrijving">
            <a:extLst>
              <a:ext uri="{FF2B5EF4-FFF2-40B4-BE49-F238E27FC236}">
                <a16:creationId xmlns:a16="http://schemas.microsoft.com/office/drawing/2014/main" id="{5D8090AC-F178-43A7-8BC7-ADB04F9EC3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93" r="475" b="7893"/>
          <a:stretch/>
        </p:blipFill>
        <p:spPr>
          <a:xfrm>
            <a:off x="0" y="0"/>
            <a:ext cx="9144000" cy="51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9EE3CEC1-3544-E700-A815-D1D59A5CF15D}"/>
              </a:ext>
            </a:extLst>
          </p:cNvPr>
          <p:cNvSpPr/>
          <p:nvPr/>
        </p:nvSpPr>
        <p:spPr>
          <a:xfrm>
            <a:off x="0" y="-211127"/>
            <a:ext cx="9144000" cy="514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0"/>
                  <a:alpha val="64405"/>
                </a:schemeClr>
              </a:gs>
              <a:gs pos="56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venir Book" panose="02000503020000020003" pitchFamily="2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C86FF25-E398-FDBE-3169-0609EA0FE0CC}"/>
              </a:ext>
            </a:extLst>
          </p:cNvPr>
          <p:cNvSpPr txBox="1">
            <a:spLocks/>
          </p:cNvSpPr>
          <p:nvPr/>
        </p:nvSpPr>
        <p:spPr>
          <a:xfrm>
            <a:off x="339619" y="3069427"/>
            <a:ext cx="7012491" cy="149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  <a:spcBef>
                <a:spcPts val="0"/>
              </a:spcBef>
            </a:pPr>
            <a:r>
              <a:rPr lang="nl-NL" sz="3200" dirty="0">
                <a:solidFill>
                  <a:srgbClr val="FFFF00"/>
                </a:solidFill>
                <a:latin typeface="Avenir Black"/>
                <a:cs typeface="Arial"/>
              </a:rPr>
              <a:t>SAMEN AAN DE SLAG</a:t>
            </a:r>
            <a:br>
              <a:rPr lang="nl-NL" sz="3200" dirty="0">
                <a:ln>
                  <a:solidFill>
                    <a:srgbClr val="FFFF00"/>
                  </a:solidFill>
                </a:ln>
                <a:latin typeface="Avenir Black" panose="02000503020000020003" pitchFamily="2" charset="0"/>
                <a:cs typeface="Arial" panose="020B0604020202020204" pitchFamily="34" charset="0"/>
              </a:rPr>
            </a:br>
            <a:r>
              <a:rPr lang="nl-NL" sz="3200" dirty="0">
                <a:ln w="9525">
                  <a:solidFill>
                    <a:srgbClr val="FFFF00"/>
                  </a:solidFill>
                </a:ln>
                <a:noFill/>
                <a:latin typeface="Avenir Black"/>
                <a:cs typeface="Arial"/>
              </a:rPr>
              <a:t>VOOR DE TOEKOMST</a:t>
            </a:r>
          </a:p>
          <a:p>
            <a:pPr>
              <a:lnSpc>
                <a:spcPts val="4800"/>
              </a:lnSpc>
              <a:spcBef>
                <a:spcPts val="0"/>
              </a:spcBef>
            </a:pPr>
            <a:r>
              <a:rPr lang="nl-NL" sz="1600" dirty="0">
                <a:ln w="9525">
                  <a:solidFill>
                    <a:srgbClr val="FFFF00"/>
                  </a:solidFill>
                </a:ln>
                <a:latin typeface="Avenir Black"/>
                <a:cs typeface="Arial"/>
              </a:rPr>
              <a:t>24 januari 2025</a:t>
            </a:r>
            <a:endParaRPr lang="nl-NL" sz="1600" dirty="0">
              <a:ln w="9525">
                <a:solidFill>
                  <a:srgbClr val="FFFF00"/>
                </a:solidFill>
              </a:ln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0275FB-AAAA-4D66-D9C9-573687E2C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217" y="285225"/>
            <a:ext cx="20736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B420364-1313-B411-E3D3-C2CCEB437D7B}"/>
              </a:ext>
            </a:extLst>
          </p:cNvPr>
          <p:cNvSpPr/>
          <p:nvPr/>
        </p:nvSpPr>
        <p:spPr>
          <a:xfrm>
            <a:off x="3803597" y="0"/>
            <a:ext cx="5340403" cy="5143500"/>
          </a:xfrm>
          <a:prstGeom prst="rect">
            <a:avLst/>
          </a:prstGeom>
          <a:solidFill>
            <a:srgbClr val="D2D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7B786ED-705A-0A39-5B74-148E3538A33D}"/>
              </a:ext>
            </a:extLst>
          </p:cNvPr>
          <p:cNvSpPr txBox="1"/>
          <p:nvPr/>
        </p:nvSpPr>
        <p:spPr>
          <a:xfrm>
            <a:off x="4610052" y="1690655"/>
            <a:ext cx="4533948" cy="290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tabLst/>
              <a:defRPr/>
            </a:pPr>
            <a:r>
              <a:rPr kumimoji="0" lang="nl-N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Verbeteren fysieke leefomgeving </a:t>
            </a:r>
          </a:p>
          <a:p>
            <a:pPr marR="0" lvl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tabLst/>
              <a:defRPr/>
            </a:pPr>
            <a:endParaRPr kumimoji="0" lang="nl-NL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1"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B</a:t>
            </a:r>
            <a:r>
              <a:rPr kumimoji="0" lang="nl-NL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ieden</a:t>
            </a:r>
            <a:r>
              <a:rPr kumimoji="0" lang="nl-N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 van een beter perspectief </a:t>
            </a: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b="1">
              <a:latin typeface="Avenir Black" panose="02000503020000020003" pitchFamily="2" charset="0"/>
              <a:ea typeface="Palatino" pitchFamily="2" charset="77"/>
              <a:cs typeface="Quire Sans" panose="020B05020404000200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3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b="1"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V</a:t>
            </a:r>
            <a:r>
              <a:rPr kumimoji="0" lang="nl-NL" b="1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ergroten</a:t>
            </a:r>
            <a:r>
              <a:rPr kumimoji="0" lang="nl-NL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Black" panose="02000503020000020003" pitchFamily="2" charset="0"/>
                <a:ea typeface="Palatino" pitchFamily="2" charset="77"/>
                <a:cs typeface="Quire Sans" panose="020B0502040400020003" pitchFamily="34" charset="0"/>
              </a:rPr>
              <a:t> van de veiligheid</a:t>
            </a:r>
            <a:endParaRPr kumimoji="0" lang="nl-NL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3759BF-7211-9F4B-B5EF-B6B709B3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622A5-EEDC-B444-B5BA-A2DCEBBEDC84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76086-B919-490A-A823-1C3D3B0B35BA}"/>
              </a:ext>
            </a:extLst>
          </p:cNvPr>
          <p:cNvSpPr txBox="1">
            <a:spLocks/>
          </p:cNvSpPr>
          <p:nvPr/>
        </p:nvSpPr>
        <p:spPr>
          <a:xfrm>
            <a:off x="238426" y="420988"/>
            <a:ext cx="5639038" cy="46892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500" b="1" i="0" u="none" strike="noStrike" kern="1200" cap="none" spc="0" normalizeH="0" baseline="0" noProof="0">
              <a:ln w="6350">
                <a:solidFill>
                  <a:srgbClr val="0000FF"/>
                </a:solidFill>
              </a:ln>
              <a:solidFill>
                <a:prstClr val="white"/>
              </a:solidFill>
              <a:effectLst/>
              <a:uLnTx/>
              <a:uFillTx/>
              <a:latin typeface="Avenir Black" panose="02000503020000020003" pitchFamily="2" charset="0"/>
              <a:ea typeface="+mj-ea"/>
              <a:cs typeface="+mj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B4FC390-0F65-8A62-7181-2C23BAA5B7FF}"/>
              </a:ext>
            </a:extLst>
          </p:cNvPr>
          <p:cNvSpPr txBox="1"/>
          <p:nvPr/>
        </p:nvSpPr>
        <p:spPr>
          <a:xfrm>
            <a:off x="2450353" y="3681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Afbeelding 16" descr="Afbeelding met tafel&#10;&#10;Automatisch gegenereerde beschrijving">
            <a:extLst>
              <a:ext uri="{FF2B5EF4-FFF2-40B4-BE49-F238E27FC236}">
                <a16:creationId xmlns:a16="http://schemas.microsoft.com/office/drawing/2014/main" id="{4156719F-946D-D94F-E980-543CD86CC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471"/>
          <a:stretch/>
        </p:blipFill>
        <p:spPr>
          <a:xfrm>
            <a:off x="409159" y="1505506"/>
            <a:ext cx="3106128" cy="367769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AE58805-7277-79D3-81D9-0519E80F7477}"/>
              </a:ext>
            </a:extLst>
          </p:cNvPr>
          <p:cNvSpPr txBox="1"/>
          <p:nvPr/>
        </p:nvSpPr>
        <p:spPr>
          <a:xfrm>
            <a:off x="63956" y="133350"/>
            <a:ext cx="3739641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NATIONAAL PROGRAMMA </a:t>
            </a:r>
            <a:r>
              <a:rPr kumimoji="0" lang="nl-NL" sz="2500" b="1" i="0" u="none" strike="noStrike" kern="1200" cap="none" spc="300" normalizeH="0" baseline="0" noProof="0">
                <a:ln w="6350">
                  <a:solidFill>
                    <a:srgbClr val="0000FF"/>
                  </a:solidFill>
                </a:ln>
                <a:noFill/>
                <a:effectLst/>
                <a:uLnTx/>
                <a:uFillTx/>
                <a:latin typeface="Avenir Black"/>
                <a:ea typeface="+mj-ea"/>
                <a:cs typeface="+mj-cs"/>
              </a:rPr>
              <a:t>LEEFBAARHEID EN VEILIGHEID</a:t>
            </a:r>
            <a:endParaRPr lang="nl-NL" sz="2500" b="1">
              <a:solidFill>
                <a:srgbClr val="0000FF"/>
              </a:solidFill>
              <a:latin typeface="Avenir Black" panose="02000503020000020003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843E93F-AA76-3AA6-30EE-5E1E8D669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  <p:pic>
        <p:nvPicPr>
          <p:cNvPr id="7" name="Graphic 6" descr="Weg silhouet">
            <a:extLst>
              <a:ext uri="{FF2B5EF4-FFF2-40B4-BE49-F238E27FC236}">
                <a16:creationId xmlns:a16="http://schemas.microsoft.com/office/drawing/2014/main" id="{7477067A-30B6-88F6-0AD0-312116227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4277" y="1496866"/>
            <a:ext cx="649672" cy="649672"/>
          </a:xfrm>
          <a:prstGeom prst="rect">
            <a:avLst/>
          </a:prstGeom>
        </p:spPr>
      </p:pic>
      <p:pic>
        <p:nvPicPr>
          <p:cNvPr id="9" name="Graphic 8" descr="Telescoop silhouet">
            <a:extLst>
              <a:ext uri="{FF2B5EF4-FFF2-40B4-BE49-F238E27FC236}">
                <a16:creationId xmlns:a16="http://schemas.microsoft.com/office/drawing/2014/main" id="{48C83DC4-4CDA-7A01-0EDC-0945CA588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4277" y="2660715"/>
            <a:ext cx="672495" cy="672495"/>
          </a:xfrm>
          <a:prstGeom prst="rect">
            <a:avLst/>
          </a:prstGeom>
        </p:spPr>
      </p:pic>
      <p:pic>
        <p:nvPicPr>
          <p:cNvPr id="14" name="Graphic 13" descr="Mannelijke politieagent silhouet">
            <a:extLst>
              <a:ext uri="{FF2B5EF4-FFF2-40B4-BE49-F238E27FC236}">
                <a16:creationId xmlns:a16="http://schemas.microsoft.com/office/drawing/2014/main" id="{78CDE88C-F8F5-DAF0-9777-E0E3EB8B57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8514" y="3935365"/>
            <a:ext cx="649672" cy="6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3759BF-7211-9F4B-B5EF-B6B709B3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>
                <a:solidFill>
                  <a:schemeClr val="bg1"/>
                </a:solidFill>
              </a:rPr>
              <a:t>3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5C76086-B919-490A-A823-1C3D3B0B35BA}"/>
              </a:ext>
            </a:extLst>
          </p:cNvPr>
          <p:cNvSpPr txBox="1">
            <a:spLocks/>
          </p:cNvSpPr>
          <p:nvPr/>
        </p:nvSpPr>
        <p:spPr>
          <a:xfrm>
            <a:off x="4427858" y="-655275"/>
            <a:ext cx="3444950" cy="104546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defTabSz="514350"/>
            <a:endParaRPr lang="nl-NL" sz="2250" b="1">
              <a:ln w="6350">
                <a:solidFill>
                  <a:srgbClr val="1353EA"/>
                </a:solidFill>
              </a:ln>
              <a:solidFill>
                <a:schemeClr val="bg1"/>
              </a:solidFill>
              <a:latin typeface="Avenir Black" panose="02000503020000020003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691EDB-12D5-69EA-A395-AFBE9D81B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20" y="285225"/>
            <a:ext cx="2054530" cy="57307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49FFCAE-0FB2-B686-F90F-58D4F2C87BB3}"/>
              </a:ext>
            </a:extLst>
          </p:cNvPr>
          <p:cNvSpPr txBox="1"/>
          <p:nvPr/>
        </p:nvSpPr>
        <p:spPr>
          <a:xfrm>
            <a:off x="331613" y="1693835"/>
            <a:ext cx="506392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u="none" strike="noStrike" kern="1200" cap="none" spc="0" normalizeH="0" baseline="0" noProof="0">
              <a:solidFill>
                <a:srgbClr val="D75D97"/>
              </a:solidFill>
              <a:effectLst/>
              <a:uLnTx/>
              <a:uFillTx/>
              <a:latin typeface="Avenir" panose="02000503020000020003" pitchFamily="2" charset="0"/>
              <a:cs typeface="Avenir Black" panose="020B0803020203020204" pitchFamily="34" charset="-78"/>
            </a:endParaRPr>
          </a:p>
        </p:txBody>
      </p:sp>
      <p:pic>
        <p:nvPicPr>
          <p:cNvPr id="8" name="Afbeelding 7" descr="Afbeelding met diagram&#10;&#10;Automatisch gegenereerde beschrijving">
            <a:extLst>
              <a:ext uri="{FF2B5EF4-FFF2-40B4-BE49-F238E27FC236}">
                <a16:creationId xmlns:a16="http://schemas.microsoft.com/office/drawing/2014/main" id="{BD843CD7-B443-73E8-0F4D-D9286F7F8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900" y="1798799"/>
            <a:ext cx="5404263" cy="2758533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06AF7963-762B-54C9-591F-5AAE36870025}"/>
              </a:ext>
            </a:extLst>
          </p:cNvPr>
          <p:cNvSpPr txBox="1">
            <a:spLocks/>
          </p:cNvSpPr>
          <p:nvPr/>
        </p:nvSpPr>
        <p:spPr>
          <a:xfrm>
            <a:off x="238426" y="423407"/>
            <a:ext cx="4829434" cy="46892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defTabSz="514350"/>
            <a:r>
              <a:rPr lang="nl-NL" sz="2500" b="1">
                <a:solidFill>
                  <a:srgbClr val="D75D97"/>
                </a:solidFill>
                <a:latin typeface="Avenir Black" panose="02000503020000020003" pitchFamily="2" charset="0"/>
              </a:rPr>
              <a:t>WIJKEN VAN </a:t>
            </a:r>
          </a:p>
          <a:p>
            <a:pPr defTabSz="514350"/>
            <a:r>
              <a:rPr lang="nl-NL" sz="2500" b="1">
                <a:ln w="6350">
                  <a:solidFill>
                    <a:srgbClr val="D75D97"/>
                  </a:solidFill>
                </a:ln>
                <a:solidFill>
                  <a:schemeClr val="bg1"/>
                </a:solidFill>
                <a:latin typeface="Avenir Black" panose="02000503020000020003" pitchFamily="2" charset="0"/>
              </a:rPr>
              <a:t>LEEUWARDEN OOST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46F3B8-7D62-5D7F-C259-5A0355E1C38B}"/>
              </a:ext>
            </a:extLst>
          </p:cNvPr>
          <p:cNvSpPr txBox="1"/>
          <p:nvPr/>
        </p:nvSpPr>
        <p:spPr>
          <a:xfrm>
            <a:off x="1403350" y="4418832"/>
            <a:ext cx="1543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200"/>
          </a:p>
        </p:txBody>
      </p:sp>
      <p:pic>
        <p:nvPicPr>
          <p:cNvPr id="9" name="Afbeelding 8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EB64ED54-22A1-7581-FA66-D77FDD57F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" y="1073343"/>
            <a:ext cx="3009900" cy="391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3759BF-7211-9F4B-B5EF-B6B709B3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9592" y="4687459"/>
            <a:ext cx="2057400" cy="273844"/>
          </a:xfrm>
        </p:spPr>
        <p:txBody>
          <a:bodyPr/>
          <a:lstStyle/>
          <a:p>
            <a:fld id="{B82622A5-EEDC-B444-B5BA-A2DCEBBEDC84}" type="slidenum">
              <a:rPr lang="nl-NL" smtClean="0">
                <a:solidFill>
                  <a:schemeClr val="bg1"/>
                </a:solidFill>
              </a:rPr>
              <a:t>4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5058F5E-B2FB-C3D0-62BC-3FC4FE1E527F}"/>
              </a:ext>
            </a:extLst>
          </p:cNvPr>
          <p:cNvSpPr txBox="1"/>
          <p:nvPr/>
        </p:nvSpPr>
        <p:spPr>
          <a:xfrm>
            <a:off x="4689657" y="1029863"/>
            <a:ext cx="4908456" cy="37943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6858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55%</a:t>
            </a:r>
            <a:r>
              <a:rPr lang="nl-NL" sz="1600" dirty="0">
                <a:solidFill>
                  <a:srgbClr val="1353EA"/>
                </a:solidFill>
                <a:latin typeface="Avenir"/>
              </a:rPr>
              <a:t> 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bijstand &amp; </a:t>
            </a:r>
            <a:r>
              <a:rPr lang="nl-NL" sz="1600" dirty="0">
                <a:solidFill>
                  <a:srgbClr val="1353EA"/>
                </a:solidFill>
                <a:latin typeface="Avenir"/>
              </a:rPr>
              <a:t>landelijk 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plek 7 werkloosheid</a:t>
            </a:r>
          </a:p>
          <a:p>
            <a:pPr marR="0" lvl="0" algn="l" defTabSz="6858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28% risico onderwijsachterstanden versus 13%</a:t>
            </a:r>
            <a:endParaRPr lang="nl-NL" sz="1600" i="0" u="none" strike="noStrike" kern="1200" cap="none" spc="0" normalizeH="0" baseline="0" noProof="0" dirty="0">
              <a:ln>
                <a:noFill/>
              </a:ln>
              <a:solidFill>
                <a:srgbClr val="1353EA"/>
              </a:solidFill>
              <a:effectLst/>
              <a:uLnTx/>
              <a:uFillTx/>
              <a:latin typeface="Avenir"/>
            </a:endParaRPr>
          </a:p>
          <a:p>
            <a:pPr marR="0" lvl="0" algn="l" defTabSz="6858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1353EA"/>
                </a:solidFill>
                <a:latin typeface="Avenir"/>
              </a:rPr>
              <a:t>Beoordeling openbare ruimte slechter</a:t>
            </a:r>
          </a:p>
          <a:p>
            <a:pPr defTabSz="685800">
              <a:lnSpc>
                <a:spcPct val="220000"/>
              </a:lnSpc>
              <a:defRPr/>
            </a:pPr>
            <a:r>
              <a:rPr lang="nl-NL" sz="1600" dirty="0">
                <a:solidFill>
                  <a:srgbClr val="1353EA"/>
                </a:solidFill>
                <a:latin typeface="Avenir"/>
              </a:rPr>
              <a:t>1 /3 slecht rondkomen </a:t>
            </a:r>
          </a:p>
          <a:p>
            <a:pPr defTabSz="685800">
              <a:lnSpc>
                <a:spcPct val="220000"/>
              </a:lnSpc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Veiligheid 6,2 </a:t>
            </a:r>
            <a:r>
              <a:rPr lang="nl-NL" sz="1600" dirty="0" err="1">
                <a:solidFill>
                  <a:srgbClr val="1353EA"/>
                </a:solidFill>
                <a:latin typeface="Avenir"/>
              </a:rPr>
              <a:t>vs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 7,6 &amp; </a:t>
            </a:r>
            <a:r>
              <a:rPr lang="nl-NL" sz="1600" dirty="0">
                <a:solidFill>
                  <a:srgbClr val="1353EA"/>
                </a:solidFill>
                <a:latin typeface="Avenir"/>
              </a:rPr>
              <a:t>plek 11 geweldsdelict</a:t>
            </a:r>
            <a:endParaRPr lang="nl-NL" sz="1600" i="0" u="none" strike="noStrike" kern="1200" cap="none" spc="0" normalizeH="0" baseline="0" noProof="0" dirty="0">
              <a:ln>
                <a:noFill/>
              </a:ln>
              <a:solidFill>
                <a:srgbClr val="1353EA"/>
              </a:solidFill>
              <a:effectLst/>
              <a:uLnTx/>
              <a:uFillTx/>
              <a:latin typeface="Avenir"/>
            </a:endParaRPr>
          </a:p>
          <a:p>
            <a:pPr defTabSz="685800">
              <a:lnSpc>
                <a:spcPct val="220000"/>
              </a:lnSpc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Sport wekelijks 40% versus 53%</a:t>
            </a:r>
            <a:r>
              <a:rPr lang="nl-NL" sz="1600" dirty="0">
                <a:solidFill>
                  <a:srgbClr val="1353EA"/>
                </a:solidFill>
                <a:latin typeface="Avenir"/>
              </a:rPr>
              <a:t> </a:t>
            </a:r>
            <a:endParaRPr lang="nl-NL" sz="1600" i="0" u="none" strike="noStrike" kern="1200" cap="none" spc="0" normalizeH="0" baseline="0" noProof="0" dirty="0">
              <a:ln>
                <a:noFill/>
              </a:ln>
              <a:solidFill>
                <a:srgbClr val="1353EA"/>
              </a:solidFill>
              <a:effectLst/>
              <a:uLnTx/>
              <a:uFillTx/>
              <a:latin typeface="Avenir"/>
            </a:endParaRPr>
          </a:p>
          <a:p>
            <a:pPr marR="0" lvl="0" algn="l" defTabSz="685800" rtl="0" eaLnBrk="1" fontAlgn="auto" latinLnBrk="0" hangingPunct="1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1600" dirty="0">
                <a:solidFill>
                  <a:srgbClr val="1353EA"/>
                </a:solidFill>
                <a:latin typeface="Avenir"/>
              </a:rPr>
              <a:t>Leven 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1353EA"/>
                </a:solidFill>
                <a:effectLst/>
                <a:uLnTx/>
                <a:uFillTx/>
                <a:latin typeface="Avenir"/>
              </a:rPr>
              <a:t>5-7 jaar korter, 2 x meer zorgkosten</a:t>
            </a:r>
            <a:endParaRPr lang="nl-NL" sz="1600" i="0" u="none" strike="noStrike" kern="1200" cap="none" spc="0" normalizeH="0" baseline="0" noProof="0" dirty="0">
              <a:ln>
                <a:noFill/>
              </a:ln>
              <a:solidFill>
                <a:srgbClr val="1353EA"/>
              </a:solidFill>
              <a:effectLst/>
              <a:uLnTx/>
              <a:uFillTx/>
              <a:latin typeface="Avenir"/>
            </a:endParaRPr>
          </a:p>
        </p:txBody>
      </p:sp>
      <p:pic>
        <p:nvPicPr>
          <p:cNvPr id="8" name="Graphic 7" descr="Harvey Balls 55% silhouet">
            <a:extLst>
              <a:ext uri="{FF2B5EF4-FFF2-40B4-BE49-F238E27FC236}">
                <a16:creationId xmlns:a16="http://schemas.microsoft.com/office/drawing/2014/main" id="{4C7AD1B3-FA2E-B457-49A5-6DDA3860F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315" y="1241339"/>
            <a:ext cx="405639" cy="405639"/>
          </a:xfrm>
          <a:prstGeom prst="rect">
            <a:avLst/>
          </a:prstGeom>
        </p:spPr>
      </p:pic>
      <p:pic>
        <p:nvPicPr>
          <p:cNvPr id="12" name="Graphic 11" descr="Duim omlaag silhouet">
            <a:extLst>
              <a:ext uri="{FF2B5EF4-FFF2-40B4-BE49-F238E27FC236}">
                <a16:creationId xmlns:a16="http://schemas.microsoft.com/office/drawing/2014/main" id="{548F7A21-C680-A499-34AF-E4B9A0D4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0892" y="2338379"/>
            <a:ext cx="392295" cy="392295"/>
          </a:xfrm>
          <a:prstGeom prst="rect">
            <a:avLst/>
          </a:prstGeom>
        </p:spPr>
      </p:pic>
      <p:pic>
        <p:nvPicPr>
          <p:cNvPr id="14" name="Graphic 13" descr="Kinderen silhouet">
            <a:extLst>
              <a:ext uri="{FF2B5EF4-FFF2-40B4-BE49-F238E27FC236}">
                <a16:creationId xmlns:a16="http://schemas.microsoft.com/office/drawing/2014/main" id="{56FB7229-067E-5CF8-F14C-F77F2275D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6052" y="1693761"/>
            <a:ext cx="515939" cy="515939"/>
          </a:xfrm>
          <a:prstGeom prst="rect">
            <a:avLst/>
          </a:prstGeom>
        </p:spPr>
      </p:pic>
      <p:pic>
        <p:nvPicPr>
          <p:cNvPr id="27" name="Graphic 26" descr="Groep mannen silhouet">
            <a:extLst>
              <a:ext uri="{FF2B5EF4-FFF2-40B4-BE49-F238E27FC236}">
                <a16:creationId xmlns:a16="http://schemas.microsoft.com/office/drawing/2014/main" id="{4FE9AC6E-0F7A-B840-F48B-4EBD1B3C3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98315" y="2817636"/>
            <a:ext cx="392296" cy="392296"/>
          </a:xfrm>
          <a:prstGeom prst="rect">
            <a:avLst/>
          </a:prstGeom>
        </p:spPr>
      </p:pic>
      <p:pic>
        <p:nvPicPr>
          <p:cNvPr id="30" name="Graphic 29" descr="Beveiligingscamera silhouet">
            <a:extLst>
              <a:ext uri="{FF2B5EF4-FFF2-40B4-BE49-F238E27FC236}">
                <a16:creationId xmlns:a16="http://schemas.microsoft.com/office/drawing/2014/main" id="{B4080F09-C7AB-C671-7537-74442FAA9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13719" y="3363470"/>
            <a:ext cx="392295" cy="392295"/>
          </a:xfrm>
          <a:prstGeom prst="rect">
            <a:avLst/>
          </a:prstGeom>
        </p:spPr>
      </p:pic>
      <p:pic>
        <p:nvPicPr>
          <p:cNvPr id="32" name="Graphic 31" descr="Voetbal silhouet">
            <a:extLst>
              <a:ext uri="{FF2B5EF4-FFF2-40B4-BE49-F238E27FC236}">
                <a16:creationId xmlns:a16="http://schemas.microsoft.com/office/drawing/2014/main" id="{C0E7BE51-897C-8439-DE66-28EE2CD23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7873" y="3865707"/>
            <a:ext cx="454118" cy="454118"/>
          </a:xfrm>
          <a:prstGeom prst="rect">
            <a:avLst/>
          </a:prstGeom>
        </p:spPr>
      </p:pic>
      <p:pic>
        <p:nvPicPr>
          <p:cNvPr id="34" name="Graphic 33" descr="Kloppend hart silhouet">
            <a:extLst>
              <a:ext uri="{FF2B5EF4-FFF2-40B4-BE49-F238E27FC236}">
                <a16:creationId xmlns:a16="http://schemas.microsoft.com/office/drawing/2014/main" id="{368BDBDC-CCFF-7797-41E2-67AEC5DB30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68064" y="4445739"/>
            <a:ext cx="483439" cy="483439"/>
          </a:xfrm>
          <a:prstGeom prst="rect">
            <a:avLst/>
          </a:prstGeom>
        </p:spPr>
      </p:pic>
      <p:pic>
        <p:nvPicPr>
          <p:cNvPr id="37" name="Afbeelding 36" descr="Afbeelding met gras, buitenshuis, hemel, boom&#10;&#10;Automatisch gegenereerde beschrijving">
            <a:extLst>
              <a:ext uri="{FF2B5EF4-FFF2-40B4-BE49-F238E27FC236}">
                <a16:creationId xmlns:a16="http://schemas.microsoft.com/office/drawing/2014/main" id="{954F1C7D-D1F5-6827-9AD8-A66193C7F28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5" r="21690" b="2544"/>
          <a:stretch/>
        </p:blipFill>
        <p:spPr>
          <a:xfrm>
            <a:off x="251332" y="1412884"/>
            <a:ext cx="3592865" cy="354842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EF388794-3890-947F-0F49-0BD78B8B4B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CED73EE-CBFB-D2E9-73E1-645EB7137D7B}"/>
              </a:ext>
            </a:extLst>
          </p:cNvPr>
          <p:cNvSpPr txBox="1">
            <a:spLocks/>
          </p:cNvSpPr>
          <p:nvPr/>
        </p:nvSpPr>
        <p:spPr>
          <a:xfrm>
            <a:off x="251332" y="423407"/>
            <a:ext cx="3951731" cy="46892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defTabSz="514350"/>
            <a:r>
              <a:rPr lang="nl-NL" sz="2500" b="1">
                <a:solidFill>
                  <a:srgbClr val="0000FF"/>
                </a:solidFill>
                <a:latin typeface="Avenir Black" panose="02000503020000020003" pitchFamily="2" charset="0"/>
              </a:rPr>
              <a:t>CIJFERS IN</a:t>
            </a:r>
          </a:p>
          <a:p>
            <a:pPr defTabSz="514350"/>
            <a:r>
              <a:rPr lang="nl-NL" sz="2500" b="1">
                <a:ln w="6350">
                  <a:solidFill>
                    <a:srgbClr val="0000FF"/>
                  </a:solidFill>
                </a:ln>
                <a:solidFill>
                  <a:schemeClr val="bg1"/>
                </a:solidFill>
                <a:latin typeface="Avenir Black" panose="02000503020000020003" pitchFamily="2" charset="0"/>
              </a:rPr>
              <a:t>LEEUWARDEN OOST</a:t>
            </a:r>
          </a:p>
        </p:txBody>
      </p:sp>
    </p:spTree>
    <p:extLst>
      <p:ext uri="{BB962C8B-B14F-4D97-AF65-F5344CB8AC3E}">
        <p14:creationId xmlns:p14="http://schemas.microsoft.com/office/powerpoint/2010/main" val="417222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9">
            <a:extLst>
              <a:ext uri="{FF2B5EF4-FFF2-40B4-BE49-F238E27FC236}">
                <a16:creationId xmlns:a16="http://schemas.microsoft.com/office/drawing/2014/main" id="{95C1FA11-A9CA-32AA-99C3-F0F1B9B34C1E}"/>
              </a:ext>
            </a:extLst>
          </p:cNvPr>
          <p:cNvSpPr txBox="1"/>
          <p:nvPr/>
        </p:nvSpPr>
        <p:spPr>
          <a:xfrm>
            <a:off x="397298" y="3069283"/>
            <a:ext cx="2793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AMBITIE</a:t>
            </a:r>
          </a:p>
        </p:txBody>
      </p:sp>
      <p:sp>
        <p:nvSpPr>
          <p:cNvPr id="10" name="Tekstvak 10">
            <a:extLst>
              <a:ext uri="{FF2B5EF4-FFF2-40B4-BE49-F238E27FC236}">
                <a16:creationId xmlns:a16="http://schemas.microsoft.com/office/drawing/2014/main" id="{64C4DF0A-02B3-D12F-8277-6600D1EE5813}"/>
              </a:ext>
            </a:extLst>
          </p:cNvPr>
          <p:cNvSpPr txBox="1"/>
          <p:nvPr/>
        </p:nvSpPr>
        <p:spPr>
          <a:xfrm>
            <a:off x="444975" y="3469393"/>
            <a:ext cx="3703129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/>
              </a:rPr>
              <a:t>De bewoners van Leeuwarden Oost ervaren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1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/>
              </a:rPr>
              <a:t>1. Een goede kwaliteit van leven en </a:t>
            </a:r>
            <a:endParaRPr lang="nl-NL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1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 panose="02000503020000020003" pitchFamily="2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/>
              </a:rPr>
              <a:t>2. </a:t>
            </a:r>
            <a:r>
              <a:rPr lang="nl-NL" sz="1100" b="1" dirty="0">
                <a:solidFill>
                  <a:srgbClr val="0000FF"/>
                </a:solidFill>
                <a:latin typeface="Avenir Black"/>
              </a:rPr>
              <a:t>P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/>
              </a:rPr>
              <a:t>erspectief op leren, werk, wonen en gezondheid.</a:t>
            </a:r>
            <a:endParaRPr lang="nl-NL" sz="1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 Blac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  <p:sp>
        <p:nvSpPr>
          <p:cNvPr id="11" name="Tekstvak 12">
            <a:extLst>
              <a:ext uri="{FF2B5EF4-FFF2-40B4-BE49-F238E27FC236}">
                <a16:creationId xmlns:a16="http://schemas.microsoft.com/office/drawing/2014/main" id="{1A736E3C-B123-70A6-C4B7-FA234AA78F94}"/>
              </a:ext>
            </a:extLst>
          </p:cNvPr>
          <p:cNvSpPr txBox="1"/>
          <p:nvPr/>
        </p:nvSpPr>
        <p:spPr>
          <a:xfrm>
            <a:off x="1214974" y="1411499"/>
            <a:ext cx="2308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OPGAVE</a:t>
            </a:r>
          </a:p>
        </p:txBody>
      </p:sp>
      <p:sp>
        <p:nvSpPr>
          <p:cNvPr id="12" name="Tekstvak 13">
            <a:extLst>
              <a:ext uri="{FF2B5EF4-FFF2-40B4-BE49-F238E27FC236}">
                <a16:creationId xmlns:a16="http://schemas.microsoft.com/office/drawing/2014/main" id="{296902B6-EA2D-6581-361F-5C7EED4BE7F9}"/>
              </a:ext>
            </a:extLst>
          </p:cNvPr>
          <p:cNvSpPr txBox="1"/>
          <p:nvPr/>
        </p:nvSpPr>
        <p:spPr>
          <a:xfrm>
            <a:off x="351953" y="1709564"/>
            <a:ext cx="3750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Armoede van generatie op generatie doorbreken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 pitchFamily="2" charset="0"/>
              <a:ea typeface="+mn-ea"/>
              <a:cs typeface="+mn-cs"/>
            </a:endParaRPr>
          </a:p>
        </p:txBody>
      </p:sp>
      <p:sp>
        <p:nvSpPr>
          <p:cNvPr id="13" name="Rechthoek 11">
            <a:extLst>
              <a:ext uri="{FF2B5EF4-FFF2-40B4-BE49-F238E27FC236}">
                <a16:creationId xmlns:a16="http://schemas.microsoft.com/office/drawing/2014/main" id="{0B4F5A65-DF3F-D685-D514-19311E96E6BC}"/>
              </a:ext>
            </a:extLst>
          </p:cNvPr>
          <p:cNvSpPr/>
          <p:nvPr/>
        </p:nvSpPr>
        <p:spPr>
          <a:xfrm>
            <a:off x="397297" y="1316529"/>
            <a:ext cx="3750808" cy="83589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Rechte verbindingslijn met pijl 5">
            <a:extLst>
              <a:ext uri="{FF2B5EF4-FFF2-40B4-BE49-F238E27FC236}">
                <a16:creationId xmlns:a16="http://schemas.microsoft.com/office/drawing/2014/main" id="{C9D887D6-F204-A4A2-8A8C-563E9B897BCE}"/>
              </a:ext>
            </a:extLst>
          </p:cNvPr>
          <p:cNvCxnSpPr>
            <a:cxnSpLocks/>
          </p:cNvCxnSpPr>
          <p:nvPr/>
        </p:nvCxnSpPr>
        <p:spPr>
          <a:xfrm>
            <a:off x="2387720" y="2182201"/>
            <a:ext cx="0" cy="77763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1">
            <a:extLst>
              <a:ext uri="{FF2B5EF4-FFF2-40B4-BE49-F238E27FC236}">
                <a16:creationId xmlns:a16="http://schemas.microsoft.com/office/drawing/2014/main" id="{F2DC7B15-86DA-C081-04A9-E6F5B2B69284}"/>
              </a:ext>
            </a:extLst>
          </p:cNvPr>
          <p:cNvSpPr/>
          <p:nvPr/>
        </p:nvSpPr>
        <p:spPr>
          <a:xfrm>
            <a:off x="397297" y="2961299"/>
            <a:ext cx="3750807" cy="160779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922B4B37-3F06-D341-2582-A87C2652B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236" y="925989"/>
            <a:ext cx="4391010" cy="428658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CBDA359-8815-3F90-00BA-6F28CC6D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103482F4-1BB0-E830-5817-4F6C1EEC794D}"/>
              </a:ext>
            </a:extLst>
          </p:cNvPr>
          <p:cNvSpPr txBox="1">
            <a:spLocks/>
          </p:cNvSpPr>
          <p:nvPr/>
        </p:nvSpPr>
        <p:spPr>
          <a:xfrm>
            <a:off x="251332" y="174513"/>
            <a:ext cx="5636472" cy="625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WAT ONS </a:t>
            </a:r>
            <a:r>
              <a:rPr kumimoji="0" lang="nl-NL" sz="2500" b="1" i="0" u="none" strike="noStrike" kern="1200" cap="none" spc="0" normalizeH="0" baseline="0" noProof="0">
                <a:ln w="6350">
                  <a:solidFill>
                    <a:srgbClr val="0000FF"/>
                  </a:solidFill>
                </a:ln>
                <a:noFill/>
                <a:effectLst/>
                <a:uLnTx/>
                <a:uFillTx/>
                <a:latin typeface="Avenir Black" panose="02000503020000020003" pitchFamily="2" charset="0"/>
                <a:ea typeface="+mj-ea"/>
                <a:cs typeface="+mj-cs"/>
              </a:rPr>
              <a:t>BINDT</a:t>
            </a:r>
          </a:p>
        </p:txBody>
      </p:sp>
    </p:spTree>
    <p:extLst>
      <p:ext uri="{BB962C8B-B14F-4D97-AF65-F5344CB8AC3E}">
        <p14:creationId xmlns:p14="http://schemas.microsoft.com/office/powerpoint/2010/main" val="429129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43759BF-7211-9F4B-B5EF-B6B709B3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>
                <a:solidFill>
                  <a:schemeClr val="bg1"/>
                </a:solidFill>
              </a:rPr>
              <a:t>6</a:t>
            </a:fld>
            <a:endParaRPr lang="nl-NL">
              <a:solidFill>
                <a:schemeClr val="bg1"/>
              </a:solidFill>
            </a:endParaRP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CB6B8382-0EA2-4AFD-99D7-0281D3988180}"/>
              </a:ext>
            </a:extLst>
          </p:cNvPr>
          <p:cNvSpPr txBox="1"/>
          <p:nvPr/>
        </p:nvSpPr>
        <p:spPr>
          <a:xfrm>
            <a:off x="761489" y="1585559"/>
            <a:ext cx="2620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endParaRPr lang="nl-NL" sz="525">
              <a:solidFill>
                <a:prstClr val="white"/>
              </a:solidFill>
              <a:latin typeface="Avenir" panose="02000503020000020003" pitchFamily="2" charset="0"/>
            </a:endParaRPr>
          </a:p>
          <a:p>
            <a:pPr algn="ctr" defTabSz="342900">
              <a:defRPr/>
            </a:pPr>
            <a:endParaRPr lang="nl-NL" sz="525">
              <a:solidFill>
                <a:prstClr val="white"/>
              </a:solidFill>
              <a:latin typeface="Avenir" panose="02000503020000020003" pitchFamily="2" charset="0"/>
            </a:endParaRPr>
          </a:p>
        </p:txBody>
      </p:sp>
      <p:sp>
        <p:nvSpPr>
          <p:cNvPr id="20" name="Tekstvak 10">
            <a:extLst>
              <a:ext uri="{FF2B5EF4-FFF2-40B4-BE49-F238E27FC236}">
                <a16:creationId xmlns:a16="http://schemas.microsoft.com/office/drawing/2014/main" id="{B0BB2E03-3F8A-4A91-974D-DFB534E39441}"/>
              </a:ext>
            </a:extLst>
          </p:cNvPr>
          <p:cNvSpPr txBox="1"/>
          <p:nvPr/>
        </p:nvSpPr>
        <p:spPr>
          <a:xfrm>
            <a:off x="816277" y="3106730"/>
            <a:ext cx="24765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endParaRPr lang="nl-NL" sz="525">
              <a:solidFill>
                <a:srgbClr val="1353EA"/>
              </a:solidFill>
              <a:latin typeface="Avenir" panose="02000503020000020003" pitchFamily="2" charset="0"/>
            </a:endParaRPr>
          </a:p>
          <a:p>
            <a:pPr algn="ctr" defTabSz="342900">
              <a:defRPr/>
            </a:pPr>
            <a:endParaRPr lang="nl-NL" sz="525">
              <a:solidFill>
                <a:srgbClr val="1353EA"/>
              </a:solidFill>
              <a:latin typeface="Avenir" panose="02000503020000020003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B9231EC-A73F-6FAA-52F7-C6E67AE48539}"/>
              </a:ext>
            </a:extLst>
          </p:cNvPr>
          <p:cNvSpPr txBox="1"/>
          <p:nvPr/>
        </p:nvSpPr>
        <p:spPr>
          <a:xfrm>
            <a:off x="878639" y="1315479"/>
            <a:ext cx="409908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" panose="02000503020000020003"/>
              </a:rPr>
              <a:t>Looptijd van 20 jaar</a:t>
            </a:r>
            <a:br>
              <a:rPr kumimoji="0" lang="nl-NL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" panose="02000503020000020003"/>
              </a:rPr>
            </a:b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FF"/>
                </a:solidFill>
                <a:latin typeface="Avenir" panose="02000503020000020003"/>
              </a:rPr>
              <a:t>Ruim 50 partners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venir" panose="02000503020000020003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" panose="02000503020000020003"/>
                <a:ea typeface="+mn-ea"/>
                <a:cs typeface="+mn-cs"/>
              </a:rPr>
              <a:t>Samen met bewoners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dirty="0">
              <a:solidFill>
                <a:srgbClr val="0000FF"/>
              </a:solidFill>
              <a:latin typeface="Avenir" panose="02000503020000020003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FF"/>
                </a:solidFill>
                <a:latin typeface="Avenir" panose="02000503020000020003"/>
              </a:rPr>
              <a:t>Programmabureau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srgbClr val="0000FF"/>
              </a:solidFill>
              <a:latin typeface="Avenir" panose="02000503020000020003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>
                <a:solidFill>
                  <a:srgbClr val="0000FF"/>
                </a:solidFill>
                <a:latin typeface="Avenir" panose="02000503020000020003"/>
              </a:rPr>
              <a:t>Armoede doorbreken nieuwe generatie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dirty="0">
              <a:solidFill>
                <a:srgbClr val="0000FF"/>
              </a:solidFill>
              <a:latin typeface="Avenir" panose="02000503020000020003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enir" panose="02000503020000020003"/>
                <a:ea typeface="+mn-ea"/>
                <a:cs typeface="+mn-cs"/>
              </a:rPr>
              <a:t>Plus en doorbraken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0000FF"/>
              </a:solidFill>
              <a:latin typeface="Avenir" panose="02000503020000020003"/>
            </a:endParaRP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2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1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andloper 30% silhouet">
            <a:extLst>
              <a:ext uri="{FF2B5EF4-FFF2-40B4-BE49-F238E27FC236}">
                <a16:creationId xmlns:a16="http://schemas.microsoft.com/office/drawing/2014/main" id="{6D4F18F2-6926-AF30-91D5-632C85E8B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485" y="1321228"/>
            <a:ext cx="339249" cy="339249"/>
          </a:xfrm>
          <a:prstGeom prst="rect">
            <a:avLst/>
          </a:prstGeom>
        </p:spPr>
      </p:pic>
      <p:pic>
        <p:nvPicPr>
          <p:cNvPr id="9" name="Graphic 8" descr="Gebruikers silhouet">
            <a:extLst>
              <a:ext uri="{FF2B5EF4-FFF2-40B4-BE49-F238E27FC236}">
                <a16:creationId xmlns:a16="http://schemas.microsoft.com/office/drawing/2014/main" id="{AFCFB1FA-272D-27B7-7FFD-2407244BB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943" y="1837921"/>
            <a:ext cx="381936" cy="381936"/>
          </a:xfrm>
          <a:prstGeom prst="rect">
            <a:avLst/>
          </a:prstGeom>
        </p:spPr>
      </p:pic>
      <p:pic>
        <p:nvPicPr>
          <p:cNvPr id="11" name="Graphic 10" descr="Delen silhouet">
            <a:extLst>
              <a:ext uri="{FF2B5EF4-FFF2-40B4-BE49-F238E27FC236}">
                <a16:creationId xmlns:a16="http://schemas.microsoft.com/office/drawing/2014/main" id="{7CCC283D-94FD-E887-3478-308F36E819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521" y="4101902"/>
            <a:ext cx="381937" cy="381937"/>
          </a:xfrm>
          <a:prstGeom prst="rect">
            <a:avLst/>
          </a:prstGeom>
        </p:spPr>
      </p:pic>
      <p:pic>
        <p:nvPicPr>
          <p:cNvPr id="15" name="Graphic 14" descr="Netwerk silhouet">
            <a:extLst>
              <a:ext uri="{FF2B5EF4-FFF2-40B4-BE49-F238E27FC236}">
                <a16:creationId xmlns:a16="http://schemas.microsoft.com/office/drawing/2014/main" id="{FBE8A967-747F-2190-1098-B9F2F548F6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943" y="2891002"/>
            <a:ext cx="452334" cy="452334"/>
          </a:xfrm>
          <a:prstGeom prst="rect">
            <a:avLst/>
          </a:prstGeom>
        </p:spPr>
      </p:pic>
      <p:pic>
        <p:nvPicPr>
          <p:cNvPr id="21" name="Graphic 20" descr="Proost silhouet">
            <a:extLst>
              <a:ext uri="{FF2B5EF4-FFF2-40B4-BE49-F238E27FC236}">
                <a16:creationId xmlns:a16="http://schemas.microsoft.com/office/drawing/2014/main" id="{63AACE48-91D7-9AD6-3158-2F40DE11C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943" y="2343150"/>
            <a:ext cx="457200" cy="457200"/>
          </a:xfrm>
          <a:prstGeom prst="rect">
            <a:avLst/>
          </a:prstGeom>
        </p:spPr>
      </p:pic>
      <p:pic>
        <p:nvPicPr>
          <p:cNvPr id="23" name="Graphic 22" descr="Man met kind silhouet">
            <a:extLst>
              <a:ext uri="{FF2B5EF4-FFF2-40B4-BE49-F238E27FC236}">
                <a16:creationId xmlns:a16="http://schemas.microsoft.com/office/drawing/2014/main" id="{73D9855A-02C9-722F-EB5E-F27EB731BC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684" y="3414215"/>
            <a:ext cx="452334" cy="45233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2D4297-D887-6DD1-8DF3-B52B75EBA6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140BC650-F1D3-A466-6FB7-03D6E03308C2}"/>
              </a:ext>
            </a:extLst>
          </p:cNvPr>
          <p:cNvSpPr txBox="1">
            <a:spLocks/>
          </p:cNvSpPr>
          <p:nvPr/>
        </p:nvSpPr>
        <p:spPr>
          <a:xfrm>
            <a:off x="301244" y="370670"/>
            <a:ext cx="4858151" cy="573073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algn="ctr" defTabSz="514350">
              <a:defRPr/>
            </a:pPr>
            <a:r>
              <a:rPr lang="nl-NL" sz="2500" b="1">
                <a:solidFill>
                  <a:srgbClr val="0000FF"/>
                </a:solidFill>
                <a:latin typeface="Avenir Black" panose="02000503020000020003" pitchFamily="2" charset="0"/>
              </a:rPr>
              <a:t>KERN VAN</a:t>
            </a:r>
            <a:r>
              <a:rPr lang="nl-NL" sz="2500" b="1">
                <a:ln w="6350">
                  <a:solidFill>
                    <a:srgbClr val="1353EA"/>
                  </a:solidFill>
                </a:ln>
                <a:solidFill>
                  <a:srgbClr val="0000FF"/>
                </a:solidFill>
                <a:latin typeface="Avenir Black" panose="02000503020000020003" pitchFamily="2" charset="0"/>
              </a:rPr>
              <a:t> </a:t>
            </a:r>
            <a:r>
              <a:rPr lang="nl-NL" sz="2500" b="1">
                <a:ln w="6350">
                  <a:solidFill>
                    <a:srgbClr val="0000FF"/>
                  </a:solidFill>
                </a:ln>
                <a:solidFill>
                  <a:schemeClr val="bg1"/>
                </a:solidFill>
                <a:latin typeface="Avenir Black" panose="02000503020000020003" pitchFamily="2" charset="0"/>
              </a:rPr>
              <a:t>DE AANPAK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F1F1828-6D33-DC33-86A7-25AA6B712D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21355" y="971191"/>
            <a:ext cx="4395597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2F6BFC-30B7-D146-82D3-C2E3F86DF487}"/>
              </a:ext>
            </a:extLst>
          </p:cNvPr>
          <p:cNvSpPr/>
          <p:nvPr/>
        </p:nvSpPr>
        <p:spPr>
          <a:xfrm>
            <a:off x="1599052" y="1247797"/>
            <a:ext cx="5651819" cy="333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l-NL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59132F-0475-511F-66FD-C4155623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7" y="704865"/>
            <a:ext cx="7772400" cy="4373745"/>
          </a:xfrm>
          <a:prstGeom prst="rect">
            <a:avLst/>
          </a:pr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E205FB3-093B-8F8E-68E8-36410649D47B}"/>
              </a:ext>
            </a:extLst>
          </p:cNvPr>
          <p:cNvSpPr txBox="1">
            <a:spLocks/>
          </p:cNvSpPr>
          <p:nvPr/>
        </p:nvSpPr>
        <p:spPr>
          <a:xfrm>
            <a:off x="3399430" y="143670"/>
            <a:ext cx="4445065" cy="625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nl-NL" sz="3000" b="1">
                <a:ln w="6350">
                  <a:solidFill>
                    <a:srgbClr val="1353EA"/>
                  </a:solidFill>
                </a:ln>
                <a:solidFill>
                  <a:prstClr val="white"/>
                </a:solidFill>
                <a:latin typeface="Avenir Black" panose="02000503020000020003" pitchFamily="2" charset="0"/>
              </a:rPr>
              <a:t>IN</a:t>
            </a:r>
            <a:r>
              <a:rPr lang="nl-NL" sz="3000" b="1">
                <a:ln w="6350">
                  <a:solidFill>
                    <a:srgbClr val="FFFF00"/>
                  </a:solidFill>
                </a:ln>
                <a:solidFill>
                  <a:srgbClr val="1353EA"/>
                </a:solidFill>
                <a:latin typeface="Avenir Black" panose="02000503020000020003" pitchFamily="2" charset="0"/>
              </a:rPr>
              <a:t> </a:t>
            </a:r>
            <a:r>
              <a:rPr lang="nl-NL" sz="3000" b="1">
                <a:solidFill>
                  <a:srgbClr val="0000FF"/>
                </a:solidFill>
                <a:latin typeface="Avenir Black" panose="02000503020000020003" pitchFamily="2" charset="0"/>
              </a:rPr>
              <a:t>VOGELVLUCHT</a:t>
            </a:r>
            <a:endParaRPr lang="nl-NL" sz="3000" b="1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Avenir Black" panose="02000503020000020003" pitchFamily="2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EF5688-F654-7FBB-3040-A26CDF246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351" y="225971"/>
            <a:ext cx="1206080" cy="3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C42B-886F-1A64-455D-E3388214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3834493" cy="994172"/>
          </a:xfrm>
        </p:spPr>
        <p:txBody>
          <a:bodyPr/>
          <a:lstStyle/>
          <a:p>
            <a:r>
              <a:rPr lang="nl-NL" sz="2450" dirty="0">
                <a:solidFill>
                  <a:srgbClr val="0000FF"/>
                </a:solidFill>
                <a:latin typeface="Avenir Black"/>
                <a:cs typeface="Avenir Black"/>
              </a:rPr>
              <a:t>Gezond met Cultuur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1F32C5-DCFD-637C-AF94-5695C03F1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550" dirty="0"/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- Beoordeling projectplannen door Adviesraad</a:t>
            </a:r>
          </a:p>
          <a:p>
            <a:pPr>
              <a:buFontTx/>
              <a:buChar char="-"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Toetsingscriteria: 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	&gt; inhoudelijke kwaliteit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	&gt; organisatiekracht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	&gt; lange termijn effect van de aanvraag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- Punten scoren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FF"/>
                </a:solidFill>
                <a:latin typeface="Avenir" panose="02000503020000020003"/>
              </a:rPr>
              <a:t>- Hoogste totaalscore = winnaar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7917BF-20C5-304C-A9EC-241E128D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8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95A718-7ED0-D756-501C-3B10BB4F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5F89C-20A0-A110-F0CB-16CE9A37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3017075" cy="994172"/>
          </a:xfrm>
        </p:spPr>
        <p:txBody>
          <a:bodyPr/>
          <a:lstStyle/>
          <a:p>
            <a:r>
              <a:rPr lang="nl-NL" sz="2450" dirty="0">
                <a:solidFill>
                  <a:srgbClr val="0000FF"/>
                </a:solidFill>
                <a:latin typeface="Avenir Black"/>
                <a:cs typeface="Avenir Black"/>
              </a:rPr>
              <a:t>Contactgegevens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BAC251-9622-CA9C-D395-5C6B343C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600" dirty="0">
              <a:latin typeface="Avenir"/>
            </a:endParaRPr>
          </a:p>
          <a:p>
            <a:pPr marL="0" indent="0">
              <a:buNone/>
            </a:pPr>
            <a:endParaRPr lang="nl-NL" sz="1600" dirty="0">
              <a:latin typeface="Avenir"/>
            </a:endParaRPr>
          </a:p>
          <a:p>
            <a:pPr marL="0" indent="0">
              <a:buNone/>
            </a:pPr>
            <a:r>
              <a:rPr lang="nl-NL" sz="1600" dirty="0">
                <a:latin typeface="Avenir"/>
                <a:hlinkClick r:id="rId2"/>
              </a:rPr>
              <a:t>annemarie.schepers@leeuwarden.nl</a:t>
            </a:r>
            <a:endParaRPr lang="nl-NL" sz="1600" dirty="0">
              <a:latin typeface="Avenir"/>
            </a:endParaRPr>
          </a:p>
          <a:p>
            <a:pPr marL="0" indent="0">
              <a:buNone/>
            </a:pPr>
            <a:r>
              <a:rPr lang="nl-NL" sz="1600" dirty="0">
                <a:latin typeface="Avenir"/>
              </a:rPr>
              <a:t>06-31963383</a:t>
            </a:r>
          </a:p>
          <a:p>
            <a:pPr marL="0" indent="0">
              <a:buNone/>
            </a:pPr>
            <a:r>
              <a:rPr lang="nl-NL" sz="1600" dirty="0">
                <a:latin typeface="Avenir"/>
                <a:hlinkClick r:id="rId3"/>
              </a:rPr>
              <a:t>www.leeuwardenoost.nl</a:t>
            </a:r>
            <a:endParaRPr lang="nl-NL" sz="1600" dirty="0">
              <a:latin typeface="Avenir"/>
            </a:endParaRPr>
          </a:p>
          <a:p>
            <a:pPr marL="0" indent="0">
              <a:buNone/>
            </a:pPr>
            <a:endParaRPr lang="nl-NL" sz="1600" dirty="0">
              <a:latin typeface="Avenir"/>
            </a:endParaRPr>
          </a:p>
          <a:p>
            <a:pPr marL="0" indent="0">
              <a:buNone/>
            </a:pPr>
            <a:endParaRPr lang="nl-NL" sz="155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BFC09A-6391-CCE7-7993-14BDCFF3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622A5-EEDC-B444-B5BA-A2DCEBBEDC84}" type="slidenum">
              <a:rPr lang="nl-NL" smtClean="0"/>
              <a:t>9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288883-D258-C3E3-53AA-B3AA98B6B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484" y="285225"/>
            <a:ext cx="206306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97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3f1336-9ad7-4c6b-b3c4-32c5069ed832">
      <Terms xmlns="http://schemas.microsoft.com/office/infopath/2007/PartnerControls"/>
    </lcf76f155ced4ddcb4097134ff3c332f>
    <TaxCatchAll xmlns="4efc49c8-144e-47e2-8122-d62a98b2d324" xsi:nil="true"/>
    <SharedWithUsers xmlns="4efc49c8-144e-47e2-8122-d62a98b2d324">
      <UserInfo>
        <DisplayName>Schreur, Marloes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E2D62C2BDDB419048E8A9A996DB1A" ma:contentTypeVersion="15" ma:contentTypeDescription="Een nieuw document maken." ma:contentTypeScope="" ma:versionID="233defaf9b005c947e8fcd7bce3f3ca6">
  <xsd:schema xmlns:xsd="http://www.w3.org/2001/XMLSchema" xmlns:xs="http://www.w3.org/2001/XMLSchema" xmlns:p="http://schemas.microsoft.com/office/2006/metadata/properties" xmlns:ns2="f63f1336-9ad7-4c6b-b3c4-32c5069ed832" xmlns:ns3="4efc49c8-144e-47e2-8122-d62a98b2d324" targetNamespace="http://schemas.microsoft.com/office/2006/metadata/properties" ma:root="true" ma:fieldsID="4f64df468126c94bd430ce1945a812b9" ns2:_="" ns3:_="">
    <xsd:import namespace="f63f1336-9ad7-4c6b-b3c4-32c5069ed832"/>
    <xsd:import namespace="4efc49c8-144e-47e2-8122-d62a98b2d32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f1336-9ad7-4c6b-b3c4-32c5069ed83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9d79845-da3e-4662-8728-a3766eeb7b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c49c8-144e-47e2-8122-d62a98b2d32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3e4d36-9dc5-4bf5-b50f-51205e02b909}" ma:internalName="TaxCatchAll" ma:showField="CatchAllData" ma:web="4efc49c8-144e-47e2-8122-d62a98b2d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2C08C3-E313-456F-B9BC-83483F5BC1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f4e7510-db38-4e65-b473-fdf59b85b5ea"/>
    <ds:schemaRef ds:uri="http://purl.org/dc/elements/1.1/"/>
    <ds:schemaRef ds:uri="http://schemas.microsoft.com/office/2006/metadata/properties"/>
    <ds:schemaRef ds:uri="8c6d7a39-6b5c-4900-b9d3-bc5edcbc70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E19B54-ADE4-40AE-87EF-C9F91C3B26B4}"/>
</file>

<file path=customXml/itemProps3.xml><?xml version="1.0" encoding="utf-8"?>
<ds:datastoreItem xmlns:ds="http://schemas.openxmlformats.org/officeDocument/2006/customXml" ds:itemID="{4E5509CD-11D0-4E6A-B260-7E9412A02D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203</Words>
  <Application>Microsoft Macintosh PowerPoint</Application>
  <PresentationFormat>Diavoorstelling (16:9)</PresentationFormat>
  <Paragraphs>74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Avenir</vt:lpstr>
      <vt:lpstr>Avenir Black</vt:lpstr>
      <vt:lpstr>Avenir Book</vt:lpstr>
      <vt:lpstr>Calibri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Gezond met Cultuur</vt:lpstr>
      <vt:lpstr>Contactgegevens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Roel Tiemessen</dc:creator>
  <cp:lastModifiedBy>Margriet Zuiderbaan | Kunstkade</cp:lastModifiedBy>
  <cp:revision>1065</cp:revision>
  <cp:lastPrinted>2021-12-03T11:16:48Z</cp:lastPrinted>
  <dcterms:created xsi:type="dcterms:W3CDTF">2021-11-22T10:12:05Z</dcterms:created>
  <dcterms:modified xsi:type="dcterms:W3CDTF">2025-01-23T14:57:43Z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0x010100337E2D62C2BDDB419048E8A9A996DB1A</vt:lpwstr>
  </property>
  <property fmtid="{D5CDD505-2E9C-101B-9397-08002B2CF9AE}" pid="3" name="MediaServiceImageTags">
    <vt:lpwstr/>
  </property>
</Properties>
</file>