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1pPr>
    <a:lvl2pPr marL="0" marR="0" indent="45720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2pPr>
    <a:lvl3pPr marL="0" marR="0" indent="91440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3pPr>
    <a:lvl4pPr marL="0" marR="0" indent="137160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4pPr>
    <a:lvl5pPr marL="0" marR="0" indent="182880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5pPr>
    <a:lvl6pPr marL="0" marR="0" indent="228600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6pPr>
    <a:lvl7pPr marL="0" marR="0" indent="274320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7pPr>
    <a:lvl8pPr marL="0" marR="0" indent="320040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8pPr>
    <a:lvl9pPr marL="0" marR="0" indent="365760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EFA07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254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254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3712597"/>
              <a:satOff val="-23099"/>
              <a:lumOff val="5802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9BCEF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2871FF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D1F6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E7FE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/>
    <p:restoredTop sz="94681"/>
  </p:normalViewPr>
  <p:slideViewPr>
    <p:cSldViewPr snapToGrid="0">
      <p:cViewPr varScale="1">
        <p:scale>
          <a:sx n="58" d="100"/>
          <a:sy n="58" d="100"/>
        </p:scale>
        <p:origin x="3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am presentati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Naam presentatie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Ondertitel presentatie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Auteur en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en datum</a:t>
            </a:r>
          </a:p>
        </p:txBody>
      </p:sp>
      <p:sp>
        <p:nvSpPr>
          <p:cNvPr id="108" name="Ondertitel di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r>
              <a:t>Ondertitel dia </a:t>
            </a:r>
          </a:p>
        </p:txBody>
      </p:sp>
      <p:sp>
        <p:nvSpPr>
          <p:cNvPr id="109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10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Naam dia</a:t>
            </a:r>
          </a:p>
        </p:txBody>
      </p:sp>
      <p:sp>
        <p:nvSpPr>
          <p:cNvPr id="11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Auteur en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en datum</a:t>
            </a:r>
          </a:p>
        </p:txBody>
      </p:sp>
      <p:sp>
        <p:nvSpPr>
          <p:cNvPr id="119" name="Ondertitel agend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r>
              <a:t>Ondertitel agenda</a:t>
            </a:r>
          </a:p>
        </p:txBody>
      </p:sp>
      <p:sp>
        <p:nvSpPr>
          <p:cNvPr id="120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1pPr>
            <a:lvl2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2pPr>
            <a:lvl3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3pPr>
            <a:lvl4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4pPr>
            <a:lvl5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r>
              <a:t>Agendaonderwerpen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1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22" name="Titel agenda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Titel agenda</a:t>
            </a:r>
          </a:p>
        </p:txBody>
      </p:sp>
      <p:sp>
        <p:nvSpPr>
          <p:cNvPr id="12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it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7" y="4927600"/>
            <a:ext cx="21863646" cy="3853767"/>
          </a:xfrm>
          <a:prstGeom prst="rect">
            <a:avLst/>
          </a:prstGeom>
        </p:spPr>
        <p:txBody>
          <a:bodyPr anchor="ctr"/>
          <a:lstStyle>
            <a:lvl1pPr algn="ctr" defTabSz="1160859">
              <a:defRPr sz="10200" b="1" spc="-408">
                <a:latin typeface="+mn-lt"/>
                <a:ea typeface="+mn-ea"/>
                <a:cs typeface="+mn-cs"/>
                <a:sym typeface="Graphik"/>
              </a:defRPr>
            </a:lvl1pPr>
            <a:lvl2pPr algn="ctr" defTabSz="1160859">
              <a:defRPr sz="10200" b="1" spc="-408">
                <a:latin typeface="+mn-lt"/>
                <a:ea typeface="+mn-ea"/>
                <a:cs typeface="+mn-cs"/>
                <a:sym typeface="Graphik"/>
              </a:defRPr>
            </a:lvl2pPr>
            <a:lvl3pPr algn="ctr" defTabSz="1160859">
              <a:defRPr sz="10200" b="1" spc="-408">
                <a:latin typeface="+mn-lt"/>
                <a:ea typeface="+mn-ea"/>
                <a:cs typeface="+mn-cs"/>
                <a:sym typeface="Graphik"/>
              </a:defRPr>
            </a:lvl3pPr>
            <a:lvl4pPr algn="ctr" defTabSz="1160859">
              <a:defRPr sz="10200" b="1" spc="-408">
                <a:latin typeface="+mn-lt"/>
                <a:ea typeface="+mn-ea"/>
                <a:cs typeface="+mn-cs"/>
                <a:sym typeface="Graphik"/>
              </a:defRPr>
            </a:lvl4pPr>
            <a:lvl5pPr algn="ctr" defTabSz="1160859">
              <a:defRPr sz="10200" b="1" spc="-408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r>
              <a:t>Uiting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oot fei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3587043"/>
            <a:ext cx="21869400" cy="4730168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1pPr>
            <a:lvl2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2pPr>
            <a:lvl3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3pPr>
            <a:lvl4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4pPr>
            <a:lvl5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9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40" name="Feitinformati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8117284"/>
            <a:ext cx="21869400" cy="592456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40" spc="-88"/>
            </a:lvl1pPr>
          </a:lstStyle>
          <a:p>
            <a:r>
              <a:t>Feitinformatie</a:t>
            </a:r>
          </a:p>
        </p:txBody>
      </p:sp>
      <p:sp>
        <p:nvSpPr>
          <p:cNvPr id="14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oekenning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252674" y="10353079"/>
            <a:ext cx="20691414" cy="567945"/>
          </a:xfrm>
          <a:prstGeom prst="rect">
            <a:avLst/>
          </a:prstGeom>
        </p:spPr>
        <p:txBody>
          <a:bodyPr/>
          <a:lstStyle>
            <a:lvl1pPr defTabSz="584200">
              <a:defRPr sz="2800" spc="-84"/>
            </a:lvl1pPr>
          </a:lstStyle>
          <a:p>
            <a:r>
              <a:t>Toekenning </a:t>
            </a:r>
          </a:p>
        </p:txBody>
      </p:sp>
      <p:sp>
        <p:nvSpPr>
          <p:cNvPr id="149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50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439912" y="4332885"/>
            <a:ext cx="21504176" cy="5497468"/>
          </a:xfrm>
          <a:prstGeom prst="rect">
            <a:avLst/>
          </a:prstGeom>
        </p:spPr>
        <p:txBody>
          <a:bodyPr anchor="b"/>
          <a:lstStyle>
            <a:lvl1pPr marL="714375" indent="-7143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1pPr>
            <a:lvl2pPr marL="714375" indent="-2571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2pPr>
            <a:lvl3pPr marL="714375" indent="20002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3pPr>
            <a:lvl4pPr marL="714375" indent="65722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4pPr>
            <a:lvl5pPr marL="714375" indent="111442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r>
              <a:t>“Bijzonder citaat”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Zijaanzicht van een persoon met een geel jack met capuchon voor gele luiken"/>
          <p:cNvSpPr>
            <a:spLocks noGrp="1"/>
          </p:cNvSpPr>
          <p:nvPr>
            <p:ph type="pic" idx="21"/>
          </p:nvPr>
        </p:nvSpPr>
        <p:spPr>
          <a:xfrm>
            <a:off x="4076700" y="-3937000"/>
            <a:ext cx="26492200" cy="17661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9" name="Zicht op de rug van een persoon met een geel topje die door een opening in een stenen muur kijkt"/>
          <p:cNvSpPr>
            <a:spLocks noGrp="1"/>
          </p:cNvSpPr>
          <p:nvPr>
            <p:ph type="pic" sz="half" idx="22"/>
          </p:nvPr>
        </p:nvSpPr>
        <p:spPr>
          <a:xfrm>
            <a:off x="-1" y="-525805"/>
            <a:ext cx="12065001" cy="77826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0" name="Persoon met een grote glimlach die een blauw topje draagt voor een blauwe muur"/>
          <p:cNvSpPr>
            <a:spLocks noGrp="1"/>
          </p:cNvSpPr>
          <p:nvPr>
            <p:ph type="pic" sz="half" idx="23"/>
          </p:nvPr>
        </p:nvSpPr>
        <p:spPr>
          <a:xfrm>
            <a:off x="-1" y="6384784"/>
            <a:ext cx="12065001" cy="80482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ersoon in blauwe spijkerbroek en spijkerjasje tegen een effen rode en paarse muur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eltekst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 anchor="t"/>
          <a:lstStyle>
            <a:lvl1pPr defTabSz="914400">
              <a:defRPr sz="8500" cap="none" spc="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Titeltekst</a:t>
            </a:r>
          </a:p>
        </p:txBody>
      </p:sp>
      <p:sp>
        <p:nvSpPr>
          <p:cNvPr id="18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699" tIns="45699" rIns="45699" bIns="45699"/>
          <a:lstStyle>
            <a:lvl1pPr marL="228600" defTabSz="914400">
              <a:defRPr sz="5500" b="1" cap="none" spc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68240" indent="-423029" defTabSz="914400">
              <a:buSzPts val="5500"/>
              <a:buChar char="•"/>
              <a:defRPr sz="5500" b="1" cap="none" spc="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425440" indent="-423029" defTabSz="914400">
              <a:buSzPts val="5500"/>
              <a:buChar char="•"/>
              <a:defRPr sz="5500" b="1" cap="none" spc="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82640" indent="-423029" defTabSz="914400">
              <a:buSzPts val="5500"/>
              <a:buChar char="•"/>
              <a:defRPr sz="5500" b="1" cap="none" spc="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339840" indent="-423029" defTabSz="914400">
              <a:buSzPts val="5500"/>
              <a:buChar char="•"/>
              <a:defRPr sz="5500" b="1" cap="none" spc="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85" name="Google Shape;17;p12"/>
          <p:cNvSpPr txBox="1">
            <a:spLocks noGrp="1"/>
          </p:cNvSpPr>
          <p:nvPr>
            <p:ph type="body" idx="2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/>
          <a:lstStyle/>
          <a:p>
            <a:pPr marL="228600" defTabSz="914400">
              <a:spcBef>
                <a:spcPts val="1800"/>
              </a:spcBef>
              <a:defRPr sz="5500" cap="none" spc="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8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limlachend persoon met een zonnebril en een gele trui tegen een groenblauwe achtergrond"/>
          <p:cNvSpPr>
            <a:spLocks noGrp="1"/>
          </p:cNvSpPr>
          <p:nvPr>
            <p:ph type="pic" idx="21"/>
          </p:nvPr>
        </p:nvSpPr>
        <p:spPr>
          <a:xfrm>
            <a:off x="-685800" y="-6146800"/>
            <a:ext cx="34201100" cy="200899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1295400" y="4384675"/>
            <a:ext cx="21869400" cy="4699000"/>
          </a:xfrm>
          <a:prstGeom prst="rect">
            <a:avLst/>
          </a:prstGeom>
        </p:spPr>
        <p:txBody>
          <a:bodyPr/>
          <a:lstStyle/>
          <a:p>
            <a:r>
              <a:t>Naam presentatie</a:t>
            </a:r>
          </a:p>
        </p:txBody>
      </p:sp>
      <p:sp>
        <p:nvSpPr>
          <p:cNvPr id="22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9268776"/>
            <a:ext cx="21869400" cy="1422714"/>
          </a:xfrm>
          <a:prstGeom prst="rect">
            <a:avLst/>
          </a:prstGeom>
        </p:spPr>
        <p:txBody>
          <a:bodyPr/>
          <a:lstStyle/>
          <a:p>
            <a:r>
              <a:t>Ondertitel presentatie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foto 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ijaanzicht van een persoon met een geel jack met capuchon voor gele luiken"/>
          <p:cNvSpPr>
            <a:spLocks noGrp="1"/>
          </p:cNvSpPr>
          <p:nvPr>
            <p:ph type="pic" idx="21"/>
          </p:nvPr>
        </p:nvSpPr>
        <p:spPr>
          <a:xfrm>
            <a:off x="8922063" y="-1"/>
            <a:ext cx="20573998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95400" y="3743016"/>
            <a:ext cx="11442700" cy="5334001"/>
          </a:xfrm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32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9271000"/>
            <a:ext cx="11442700" cy="3175000"/>
          </a:xfrm>
          <a:prstGeom prst="rect">
            <a:avLst/>
          </a:prstGeom>
        </p:spPr>
        <p:txBody>
          <a:bodyPr/>
          <a:lstStyle/>
          <a:p>
            <a:r>
              <a:t>Ondertitel dia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eur en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en datum</a:t>
            </a:r>
          </a:p>
        </p:txBody>
      </p:sp>
      <p:sp>
        <p:nvSpPr>
          <p:cNvPr id="41" name="Ondertitel di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r>
              <a:t>Ondertitel dia</a:t>
            </a:r>
          </a:p>
        </p:txBody>
      </p:sp>
      <p:sp>
        <p:nvSpPr>
          <p:cNvPr id="42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43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6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Naam dia</a:t>
            </a:r>
          </a:p>
        </p:txBody>
      </p:sp>
      <p:sp>
        <p:nvSpPr>
          <p:cNvPr id="44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sz="4000" cap="none" spc="0"/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3558499" y="12981031"/>
            <a:ext cx="361189" cy="4041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eur en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en datum</a:t>
            </a:r>
          </a:p>
        </p:txBody>
      </p:sp>
      <p:sp>
        <p:nvSpPr>
          <p:cNvPr id="53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270500"/>
            <a:ext cx="21869400" cy="7135317"/>
          </a:xfrm>
          <a:prstGeom prst="rect">
            <a:avLst/>
          </a:prstGeom>
        </p:spPr>
        <p:txBody>
          <a:bodyPr numCol="2" spcCol="1093469"/>
          <a:lstStyle>
            <a:lvl1pPr defTabSz="584200">
              <a:spcBef>
                <a:spcPts val="3300"/>
              </a:spcBef>
              <a:defRPr sz="4000" cap="none" spc="0"/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4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5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opsomm.,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ersoon met een grote glimlach die een blauw topje draagt voor een blauwe muur"/>
          <p:cNvSpPr>
            <a:spLocks noGrp="1"/>
          </p:cNvSpPr>
          <p:nvPr>
            <p:ph type="pic" idx="21"/>
          </p:nvPr>
        </p:nvSpPr>
        <p:spPr>
          <a:xfrm>
            <a:off x="10236489" y="-1"/>
            <a:ext cx="2056146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sz="4000" cap="none" spc="0"/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Rechthoek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65" name="Auteur en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en datum</a:t>
            </a:r>
          </a:p>
        </p:txBody>
      </p:sp>
      <p:sp>
        <p:nvSpPr>
          <p:cNvPr id="66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Naam dia</a:t>
            </a:r>
          </a:p>
        </p:txBody>
      </p:sp>
      <p:sp>
        <p:nvSpPr>
          <p:cNvPr id="67" name="Ondertitel dia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400" y="4092575"/>
            <a:ext cx="11442701" cy="678372"/>
          </a:xfrm>
          <a:prstGeom prst="rect">
            <a:avLst/>
          </a:prstGeom>
        </p:spPr>
        <p:txBody>
          <a:bodyPr/>
          <a:lstStyle>
            <a:lvl1pPr defTabSz="566674">
              <a:defRPr sz="3395" spc="-101"/>
            </a:lvl1pPr>
          </a:lstStyle>
          <a:p>
            <a:r>
              <a:t>Ondertitel dia</a:t>
            </a:r>
          </a:p>
        </p:txBody>
      </p:sp>
      <p:sp>
        <p:nvSpPr>
          <p:cNvPr id="6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, opsommingstekens en livevideo klei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sz="4000" cap="none" spc="0"/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6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77" name="Auteur en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114427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en datum</a:t>
            </a:r>
          </a:p>
        </p:txBody>
      </p:sp>
      <p:sp>
        <p:nvSpPr>
          <p:cNvPr id="78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Naam dia</a:t>
            </a:r>
          </a:p>
        </p:txBody>
      </p:sp>
      <p:sp>
        <p:nvSpPr>
          <p:cNvPr id="79" name="Ondertitel di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4092575"/>
            <a:ext cx="11442701" cy="678372"/>
          </a:xfrm>
          <a:prstGeom prst="rect">
            <a:avLst/>
          </a:prstGeom>
        </p:spPr>
        <p:txBody>
          <a:bodyPr/>
          <a:lstStyle>
            <a:lvl1pPr defTabSz="566674">
              <a:defRPr sz="3395" spc="-101"/>
            </a:lvl1pPr>
          </a:lstStyle>
          <a:p>
            <a:r>
              <a:t>Ondertitel dia</a:t>
            </a:r>
          </a:p>
        </p:txBody>
      </p:sp>
      <p:sp>
        <p:nvSpPr>
          <p:cNvPr id="8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, opsommingstekens en livevideo groo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sz="4000" cap="none" spc="0"/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8" name="Rechthoek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89" name="Auteur en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114427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en datum</a:t>
            </a:r>
          </a:p>
        </p:txBody>
      </p:sp>
      <p:sp>
        <p:nvSpPr>
          <p:cNvPr id="90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Naam dia</a:t>
            </a:r>
          </a:p>
        </p:txBody>
      </p:sp>
      <p:sp>
        <p:nvSpPr>
          <p:cNvPr id="91" name="Ondertitel di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4092575"/>
            <a:ext cx="11442701" cy="678372"/>
          </a:xfrm>
          <a:prstGeom prst="rect">
            <a:avLst/>
          </a:prstGeom>
        </p:spPr>
        <p:txBody>
          <a:bodyPr/>
          <a:lstStyle>
            <a:lvl1pPr defTabSz="566674">
              <a:defRPr sz="3395" spc="-101"/>
            </a:lvl1pPr>
          </a:lstStyle>
          <a:p>
            <a:r>
              <a:t>Ondertitel dia</a:t>
            </a:r>
          </a:p>
        </p:txBody>
      </p:sp>
      <p:sp>
        <p:nvSpPr>
          <p:cNvPr id="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ectietitel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5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Sectietitel</a:t>
            </a:r>
          </a:p>
        </p:txBody>
      </p:sp>
      <p:sp>
        <p:nvSpPr>
          <p:cNvPr id="10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1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Naam presentatie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1" cy="140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Ondertitel presentatie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3558499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3428914">
              <a:spcBef>
                <a:spcPts val="0"/>
              </a:spcBef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Graphik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2286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2743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3200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3657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Leeuwarden Oost…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Leeuwarden Oost</a:t>
            </a:r>
          </a:p>
          <a:p>
            <a:r>
              <a:t>Gezond met cultuur</a:t>
            </a:r>
          </a:p>
        </p:txBody>
      </p:sp>
      <p:sp>
        <p:nvSpPr>
          <p:cNvPr id="196" name="Gezond met cultuur…"/>
          <p:cNvSpPr txBox="1">
            <a:spLocks noGrp="1"/>
          </p:cNvSpPr>
          <p:nvPr>
            <p:ph type="subTitle" sz="quarter" idx="1"/>
          </p:nvPr>
        </p:nvSpPr>
        <p:spPr>
          <a:xfrm>
            <a:off x="1298349" y="9268776"/>
            <a:ext cx="21869401" cy="2930275"/>
          </a:xfrm>
          <a:prstGeom prst="rect">
            <a:avLst/>
          </a:prstGeom>
        </p:spPr>
        <p:txBody>
          <a:bodyPr/>
          <a:lstStyle/>
          <a:p>
            <a:r>
              <a:t>Gezond met cultuur</a:t>
            </a:r>
          </a:p>
          <a:p>
            <a:endParaRPr/>
          </a:p>
          <a:p>
            <a:r>
              <a:t>Johan kolsteeg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143;p8"/>
          <p:cNvSpPr txBox="1">
            <a:spLocks noGrp="1"/>
          </p:cNvSpPr>
          <p:nvPr>
            <p:ph type="title"/>
          </p:nvPr>
        </p:nvSpPr>
        <p:spPr>
          <a:xfrm>
            <a:off x="1206499" y="1084923"/>
            <a:ext cx="22277488" cy="1435102"/>
          </a:xfrm>
          <a:prstGeom prst="rect">
            <a:avLst/>
          </a:prstGeom>
          <a:solidFill>
            <a:srgbClr val="00A1FF"/>
          </a:solidFill>
        </p:spPr>
        <p:txBody>
          <a:bodyPr/>
          <a:lstStyle>
            <a:lvl1pPr algn="ctr">
              <a:lnSpc>
                <a:spcPct val="100000"/>
              </a:lnSpc>
              <a:defRPr sz="7400" b="0"/>
            </a:lvl1pPr>
          </a:lstStyle>
          <a:p>
            <a:r>
              <a:t>Wat vragen we van kunstenaars?</a:t>
            </a:r>
          </a:p>
        </p:txBody>
      </p:sp>
      <p:sp>
        <p:nvSpPr>
          <p:cNvPr id="256" name="Google Shape;144;p8"/>
          <p:cNvSpPr txBox="1">
            <a:spLocks noGrp="1"/>
          </p:cNvSpPr>
          <p:nvPr>
            <p:ph type="body" sz="half" idx="1"/>
          </p:nvPr>
        </p:nvSpPr>
        <p:spPr>
          <a:xfrm rot="21420000">
            <a:off x="1235666" y="3759808"/>
            <a:ext cx="10190572" cy="9223616"/>
          </a:xfrm>
          <a:prstGeom prst="rect">
            <a:avLst/>
          </a:prstGeom>
          <a:solidFill>
            <a:srgbClr val="FEEF56"/>
          </a:solidFill>
        </p:spPr>
        <p:txBody>
          <a:bodyPr lIns="50800" tIns="50800" rIns="50800" bIns="50800"/>
          <a:lstStyle/>
          <a:p>
            <a:pPr marL="0">
              <a:defRPr>
                <a:latin typeface="Radley"/>
                <a:ea typeface="Radley"/>
                <a:cs typeface="Radley"/>
                <a:sym typeface="Radley"/>
              </a:defRPr>
            </a:pPr>
            <a:r>
              <a:t>INHOUD:</a:t>
            </a:r>
            <a:endParaRPr b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>
              <a:spcBef>
                <a:spcPts val="1800"/>
              </a:spcBef>
              <a:defRPr>
                <a:latin typeface="Radley"/>
                <a:ea typeface="Radley"/>
                <a:cs typeface="Radley"/>
                <a:sym typeface="Radley"/>
              </a:defRPr>
            </a:pPr>
            <a:r>
              <a:t>aansluiten</a:t>
            </a:r>
            <a:endParaRPr b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>
              <a:spcBef>
                <a:spcPts val="1800"/>
              </a:spcBef>
              <a:defRPr>
                <a:latin typeface="Radley"/>
                <a:ea typeface="Radley"/>
                <a:cs typeface="Radley"/>
                <a:sym typeface="Radley"/>
              </a:defRPr>
            </a:pPr>
            <a:r>
              <a:t>werken met de communicatieve en verbindende kracht van kunst</a:t>
            </a:r>
            <a:endParaRPr b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>
              <a:spcBef>
                <a:spcPts val="1800"/>
              </a:spcBef>
              <a:defRPr>
                <a:latin typeface="Radley"/>
                <a:ea typeface="Radley"/>
                <a:cs typeface="Radley"/>
                <a:sym typeface="Radley"/>
              </a:defRPr>
            </a:pPr>
            <a:r>
              <a:t>werken aan blijvende effecten</a:t>
            </a:r>
          </a:p>
        </p:txBody>
      </p:sp>
      <p:pic>
        <p:nvPicPr>
          <p:cNvPr id="257" name="Google Shape;145;p8" descr="Google Shape;145;p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">
            <a:off x="12662906" y="3416925"/>
            <a:ext cx="10827033" cy="98840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Leeuwarden Oost…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Leeuwarden Oost</a:t>
            </a:r>
          </a:p>
          <a:p>
            <a:r>
              <a:t>Gezond met cultuur</a:t>
            </a:r>
          </a:p>
        </p:txBody>
      </p:sp>
      <p:sp>
        <p:nvSpPr>
          <p:cNvPr id="260" name="Gezond met cultuur…"/>
          <p:cNvSpPr txBox="1">
            <a:spLocks noGrp="1"/>
          </p:cNvSpPr>
          <p:nvPr>
            <p:ph type="subTitle" sz="quarter" idx="1"/>
          </p:nvPr>
        </p:nvSpPr>
        <p:spPr>
          <a:xfrm>
            <a:off x="1298349" y="9268776"/>
            <a:ext cx="21869401" cy="2930275"/>
          </a:xfrm>
          <a:prstGeom prst="rect">
            <a:avLst/>
          </a:prstGeom>
        </p:spPr>
        <p:txBody>
          <a:bodyPr/>
          <a:lstStyle/>
          <a:p>
            <a:r>
              <a:t>Gezond met cultuur</a:t>
            </a:r>
          </a:p>
          <a:p>
            <a:endParaRPr/>
          </a:p>
          <a:p>
            <a:r>
              <a:t>Johan kolsteeg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94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A1FF"/>
          </a:solidFill>
        </p:spPr>
        <p:txBody>
          <a:bodyPr/>
          <a:lstStyle>
            <a:lvl1pPr algn="ctr">
              <a:lnSpc>
                <a:spcPct val="100000"/>
              </a:lnSpc>
              <a:defRPr sz="7400" b="0"/>
            </a:lvl1pPr>
          </a:lstStyle>
          <a:p>
            <a:r>
              <a:t>De start</a:t>
            </a:r>
          </a:p>
        </p:txBody>
      </p:sp>
      <p:sp>
        <p:nvSpPr>
          <p:cNvPr id="199" name="Google Shape;95;p2"/>
          <p:cNvSpPr txBox="1">
            <a:spLocks noGrp="1"/>
          </p:cNvSpPr>
          <p:nvPr>
            <p:ph type="body" sz="quarter" idx="1"/>
          </p:nvPr>
        </p:nvSpPr>
        <p:spPr>
          <a:xfrm>
            <a:off x="635870" y="4375503"/>
            <a:ext cx="8076894" cy="8256014"/>
          </a:xfrm>
          <a:prstGeom prst="rect">
            <a:avLst/>
          </a:prstGeom>
        </p:spPr>
        <p:txBody>
          <a:bodyPr lIns="50800" tIns="50800" rIns="50800" bIns="50800"/>
          <a:lstStyle>
            <a:lvl1pPr marL="0">
              <a:defRPr b="0"/>
            </a:lvl1pPr>
          </a:lstStyle>
          <a:p>
            <a:r>
              <a:t>Hoe kunnen we mentale gezondheid verbeteren met cultuurparticipatie?</a:t>
            </a:r>
          </a:p>
        </p:txBody>
      </p:sp>
      <p:sp>
        <p:nvSpPr>
          <p:cNvPr id="200" name="Google Shape;96;p2"/>
          <p:cNvSpPr txBox="1"/>
          <p:nvPr/>
        </p:nvSpPr>
        <p:spPr>
          <a:xfrm>
            <a:off x="10452389" y="4375503"/>
            <a:ext cx="12584049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defTabSz="914400">
              <a:spcBef>
                <a:spcPts val="0"/>
              </a:spcBef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maatschappelijke impact: verbondenheid in een veilige en aantrekkelijke wijk</a:t>
            </a:r>
          </a:p>
          <a:p>
            <a:pPr defTabSz="914400">
              <a:spcBef>
                <a:spcPts val="1800"/>
              </a:spcBef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persoonlijke veranderingen: zelfvertrouwen, sociale contacten en vaardigheden</a:t>
            </a:r>
          </a:p>
          <a:p>
            <a:pPr defTabSz="914400">
              <a:spcBef>
                <a:spcPts val="1800"/>
              </a:spcBef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zichtbare en blijvende resultaten in de wijk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deelnemers"/>
          <p:cNvSpPr txBox="1">
            <a:spLocks noGrp="1"/>
          </p:cNvSpPr>
          <p:nvPr>
            <p:ph type="body" idx="21"/>
          </p:nvPr>
        </p:nvSpPr>
        <p:spPr>
          <a:xfrm>
            <a:off x="1295400" y="4697720"/>
            <a:ext cx="7002851" cy="848262"/>
          </a:xfrm>
          <a:prstGeom prst="rect">
            <a:avLst/>
          </a:prstGeom>
          <a:solidFill>
            <a:schemeClr val="accent1">
              <a:hueOff val="1476394"/>
              <a:lumOff val="-17455"/>
            </a:schemeClr>
          </a:solidFill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 defTabSz="821531">
              <a:spcBef>
                <a:spcPts val="0"/>
              </a:spcBef>
              <a:defRPr sz="4000" cap="none" spc="-7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deelnemers</a:t>
            </a:r>
          </a:p>
        </p:txBody>
      </p:sp>
      <p:sp>
        <p:nvSpPr>
          <p:cNvPr id="203" name="wat hebben we geleerd van eerdere projecten? (Movisie, LKCA)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wat hebben we geleerd van eerdere projecten? (Movisie, LKCA)</a:t>
            </a:r>
          </a:p>
        </p:txBody>
      </p:sp>
      <p:sp>
        <p:nvSpPr>
          <p:cNvPr id="204" name="Wat werk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Wat werkt</a:t>
            </a:r>
          </a:p>
        </p:txBody>
      </p:sp>
      <p:sp>
        <p:nvSpPr>
          <p:cNvPr id="205" name="sluit aan bij de leefwereld van mensen…"/>
          <p:cNvSpPr txBox="1">
            <a:spLocks noGrp="1"/>
          </p:cNvSpPr>
          <p:nvPr>
            <p:ph type="body" sz="quarter" idx="1"/>
          </p:nvPr>
        </p:nvSpPr>
        <p:spPr>
          <a:xfrm>
            <a:off x="1295400" y="5847846"/>
            <a:ext cx="7002851" cy="7137401"/>
          </a:xfrm>
          <a:prstGeom prst="rect">
            <a:avLst/>
          </a:prstGeom>
        </p:spPr>
        <p:txBody>
          <a:bodyPr/>
          <a:lstStyle/>
          <a:p>
            <a:r>
              <a:t>sluit aan bij de leefwereld van mensen </a:t>
            </a:r>
          </a:p>
          <a:p>
            <a:r>
              <a:t>bouw vertrouwen</a:t>
            </a:r>
          </a:p>
          <a:p>
            <a:r>
              <a:t>betrek deelnemers bij het proces</a:t>
            </a:r>
          </a:p>
        </p:txBody>
      </p:sp>
      <p:sp>
        <p:nvSpPr>
          <p:cNvPr id="206" name="domeinoverstijgende samenwerkingen (partijen in andere pijlers)…"/>
          <p:cNvSpPr txBox="1"/>
          <p:nvPr/>
        </p:nvSpPr>
        <p:spPr>
          <a:xfrm>
            <a:off x="16922898" y="5847846"/>
            <a:ext cx="7002852" cy="713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domeinoverstijgende samenwerkingen (partijen in andere pijlers)</a:t>
            </a:r>
          </a:p>
          <a:p>
            <a:r>
              <a:t>kijk naar de lange termijn</a:t>
            </a:r>
          </a:p>
          <a:p>
            <a:r>
              <a:t>kennisoverdracht</a:t>
            </a:r>
          </a:p>
        </p:txBody>
      </p:sp>
      <p:sp>
        <p:nvSpPr>
          <p:cNvPr id="207" name="vaardigheden…"/>
          <p:cNvSpPr txBox="1"/>
          <p:nvPr/>
        </p:nvSpPr>
        <p:spPr>
          <a:xfrm>
            <a:off x="9109149" y="5847846"/>
            <a:ext cx="7002852" cy="713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vaardigheden</a:t>
            </a:r>
          </a:p>
          <a:p>
            <a:r>
              <a:t>culturele sensitiviteit</a:t>
            </a:r>
          </a:p>
        </p:txBody>
      </p:sp>
      <p:sp>
        <p:nvSpPr>
          <p:cNvPr id="208" name="organisaties / overheid"/>
          <p:cNvSpPr txBox="1"/>
          <p:nvPr/>
        </p:nvSpPr>
        <p:spPr>
          <a:xfrm>
            <a:off x="16922898" y="4697720"/>
            <a:ext cx="7002852" cy="848262"/>
          </a:xfrm>
          <a:prstGeom prst="rect">
            <a:avLst/>
          </a:prstGeom>
          <a:solidFill>
            <a:schemeClr val="accent1">
              <a:hueOff val="1476394"/>
              <a:lumOff val="-1745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ctr" defTabSz="821531">
              <a:spcBef>
                <a:spcPts val="0"/>
              </a:spcBef>
              <a:defRPr spc="-79">
                <a:solidFill>
                  <a:srgbClr val="FFFFFF"/>
                </a:solidFill>
              </a:defRPr>
            </a:lvl1pPr>
          </a:lstStyle>
          <a:p>
            <a:r>
              <a:t>organisaties / overheid</a:t>
            </a:r>
          </a:p>
        </p:txBody>
      </p:sp>
      <p:sp>
        <p:nvSpPr>
          <p:cNvPr id="209" name="kunstenaars"/>
          <p:cNvSpPr txBox="1"/>
          <p:nvPr/>
        </p:nvSpPr>
        <p:spPr>
          <a:xfrm>
            <a:off x="9109149" y="4697720"/>
            <a:ext cx="7002852" cy="848262"/>
          </a:xfrm>
          <a:prstGeom prst="rect">
            <a:avLst/>
          </a:prstGeom>
          <a:solidFill>
            <a:schemeClr val="accent1">
              <a:hueOff val="1476394"/>
              <a:lumOff val="-1745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ctr" defTabSz="821531">
              <a:spcBef>
                <a:spcPts val="0"/>
              </a:spcBef>
              <a:defRPr spc="-79">
                <a:solidFill>
                  <a:srgbClr val="FFFFFF"/>
                </a:solidFill>
              </a:defRPr>
            </a:lvl1pPr>
          </a:lstStyle>
          <a:p>
            <a:r>
              <a:t>kunstenaars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eplakte-film.png" descr="geplakte-film.png"/>
          <p:cNvPicPr>
            <a:picLocks noChangeAspect="1"/>
          </p:cNvPicPr>
          <p:nvPr/>
        </p:nvPicPr>
        <p:blipFill>
          <a:blip r:embed="rId2"/>
          <a:srcRect r="52537"/>
          <a:stretch>
            <a:fillRect/>
          </a:stretch>
        </p:blipFill>
        <p:spPr>
          <a:xfrm>
            <a:off x="1546578" y="3545494"/>
            <a:ext cx="10585223" cy="7073798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Ondertitel dia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3" name="wijkvisies bieden inzicht"/>
          <p:cNvSpPr txBox="1">
            <a:spLocks noGrp="1"/>
          </p:cNvSpPr>
          <p:nvPr>
            <p:ph type="title"/>
          </p:nvPr>
        </p:nvSpPr>
        <p:spPr>
          <a:xfrm>
            <a:off x="1295400" y="1622629"/>
            <a:ext cx="21869400" cy="1778386"/>
          </a:xfrm>
          <a:prstGeom prst="rect">
            <a:avLst/>
          </a:prstGeom>
        </p:spPr>
        <p:txBody>
          <a:bodyPr/>
          <a:lstStyle/>
          <a:p>
            <a:r>
              <a:t>wijkvisies bieden inzicht</a:t>
            </a:r>
          </a:p>
        </p:txBody>
      </p:sp>
      <p:pic>
        <p:nvPicPr>
          <p:cNvPr id="214" name="geplakte-film.png" descr="geplakte-film.png"/>
          <p:cNvPicPr>
            <a:picLocks noChangeAspect="1"/>
          </p:cNvPicPr>
          <p:nvPr/>
        </p:nvPicPr>
        <p:blipFill>
          <a:blip r:embed="rId2"/>
          <a:srcRect l="47151"/>
          <a:stretch>
            <a:fillRect/>
          </a:stretch>
        </p:blipFill>
        <p:spPr>
          <a:xfrm>
            <a:off x="11730201" y="3544217"/>
            <a:ext cx="11892625" cy="7137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Ovaal Ovaal" descr="Ovaal Ovaal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908351" y="5146294"/>
            <a:ext cx="5145384" cy="473279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Auteur en datum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Ondertitel dia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0" name="Dia-opsommingsteks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pSp>
        <p:nvGrpSpPr>
          <p:cNvPr id="223" name="Meer ruimte voor kinderen…"/>
          <p:cNvGrpSpPr/>
          <p:nvPr/>
        </p:nvGrpSpPr>
        <p:grpSpPr>
          <a:xfrm rot="660000">
            <a:off x="11928951" y="2973639"/>
            <a:ext cx="11177401" cy="9175784"/>
            <a:chOff x="0" y="0"/>
            <a:chExt cx="11177399" cy="9175783"/>
          </a:xfrm>
        </p:grpSpPr>
        <p:sp>
          <p:nvSpPr>
            <p:cNvPr id="222" name="Meer ruimte voor kinderen…"/>
            <p:cNvSpPr/>
            <p:nvPr/>
          </p:nvSpPr>
          <p:spPr>
            <a:xfrm>
              <a:off x="215899" y="139699"/>
              <a:ext cx="10745601" cy="86169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1531">
                <a:defRPr sz="3900" b="1" spc="-78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Meer ruimte voor kinderen</a:t>
              </a:r>
            </a:p>
            <a:p>
              <a:pPr algn="ctr" defTabSz="821531">
                <a:defRPr sz="3900" b="1" spc="-78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Betere communicatie over de wijk</a:t>
              </a:r>
            </a:p>
            <a:p>
              <a:pPr algn="ctr" defTabSz="821531">
                <a:defRPr sz="3900" b="1" spc="-78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Bewoners meer betrekken </a:t>
              </a:r>
            </a:p>
            <a:p>
              <a:pPr algn="ctr" defTabSz="821531">
                <a:defRPr sz="3900" b="1" spc="-78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Aanspreekpunt voor bewoners</a:t>
              </a:r>
            </a:p>
            <a:p>
              <a:pPr algn="ctr" defTabSz="821531">
                <a:defRPr sz="3900" b="1" spc="-78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Bewoners gaan meer met elkaar om</a:t>
              </a:r>
            </a:p>
            <a:p>
              <a:pPr algn="ctr" defTabSz="821531">
                <a:defRPr sz="3900" b="1" spc="-78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Aandacht voor armoede</a:t>
              </a:r>
            </a:p>
          </p:txBody>
        </p:sp>
        <p:pic>
          <p:nvPicPr>
            <p:cNvPr id="221" name="Meer ruimte voor kinderen… Meer ruimte voor kinderenBetere communicatie over de wijkBewoners meer betrekken Aanspreekpunt voor bewonersBewoners gaan meer met elkaar omAandacht voor armoede" descr="Meer ruimte voor kinderen… Meer ruimte voor kinderenBetere communicatie over de wijkBewoners meer betrekken Aanspreekpunt voor bewonersBewoners gaan meer met elkaar omAandacht voor armoede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11177401" cy="9175784"/>
            </a:xfrm>
            <a:prstGeom prst="rect">
              <a:avLst/>
            </a:prstGeom>
            <a:effectLst/>
          </p:spPr>
        </p:pic>
      </p:grpSp>
      <p:grpSp>
        <p:nvGrpSpPr>
          <p:cNvPr id="226" name="Culturen leven goed samen…"/>
          <p:cNvGrpSpPr/>
          <p:nvPr/>
        </p:nvGrpSpPr>
        <p:grpSpPr>
          <a:xfrm rot="20941128">
            <a:off x="599799" y="2973639"/>
            <a:ext cx="10781890" cy="9175784"/>
            <a:chOff x="0" y="0"/>
            <a:chExt cx="10781888" cy="9175783"/>
          </a:xfrm>
        </p:grpSpPr>
        <p:sp>
          <p:nvSpPr>
            <p:cNvPr id="225" name="Culturen leven goed samen…"/>
            <p:cNvSpPr/>
            <p:nvPr/>
          </p:nvSpPr>
          <p:spPr>
            <a:xfrm>
              <a:off x="215900" y="139700"/>
              <a:ext cx="10350089" cy="8616984"/>
            </a:xfrm>
            <a:prstGeom prst="rect">
              <a:avLst/>
            </a:prstGeom>
            <a:solidFill>
              <a:schemeClr val="accent3">
                <a:satOff val="10700"/>
                <a:lumOff val="2321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1531">
                <a:defRPr sz="3900" b="1" spc="-78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Culturen leven goed samen</a:t>
              </a:r>
            </a:p>
            <a:p>
              <a:pPr algn="ctr" defTabSz="821531">
                <a:defRPr sz="3900" b="1" spc="-78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Er is groen en ruimte</a:t>
              </a:r>
            </a:p>
            <a:p>
              <a:pPr algn="ctr" defTabSz="821531">
                <a:defRPr sz="3900" b="1" spc="-78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Rust en levendig</a:t>
              </a:r>
            </a:p>
            <a:p>
              <a:pPr algn="ctr" defTabSz="821531">
                <a:defRPr sz="3900" b="1" spc="-78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Winkelcentrum</a:t>
              </a:r>
            </a:p>
          </p:txBody>
        </p:sp>
        <p:pic>
          <p:nvPicPr>
            <p:cNvPr id="224" name="Culturen leven goed samen… Culturen leven goed samenEr is groen en ruimteRust en levendigWinkelcentrum" descr="Culturen leven goed samen… Culturen leven goed samenEr is groen en ruimteRust en levendigWinkelcentrum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10781889" cy="9175785"/>
            </a:xfrm>
            <a:prstGeom prst="rect">
              <a:avLst/>
            </a:prstGeom>
            <a:effectLst/>
          </p:spPr>
        </p:pic>
      </p:grpSp>
      <p:sp>
        <p:nvSpPr>
          <p:cNvPr id="227" name="wijkvisies bij elkaa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wijkvisies bij elkaar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Auteur en datum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Ondertitel dia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1" name="Dia-opsommingsteks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2" name="geplakte-film.png" descr="geplakte-fil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240" y="661735"/>
            <a:ext cx="16895520" cy="123925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125;p6" descr="Google Shape;125;p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958" y="74436"/>
            <a:ext cx="18496927" cy="13567129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69803"/>
              </a:srgbClr>
            </a:outerShdw>
          </a:effectLst>
        </p:spPr>
      </p:pic>
      <p:pic>
        <p:nvPicPr>
          <p:cNvPr id="235" name="Google Shape;126;p6" descr="Google Shape;126;p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55" y="2791400"/>
            <a:ext cx="7349145" cy="1281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Google Shape;127;p6" descr="Google Shape;127;p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45219">
            <a:off x="4613102" y="4597539"/>
            <a:ext cx="7402229" cy="1281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Google Shape;128;p6" descr="Google Shape;128;p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487963">
            <a:off x="18420481" y="3405849"/>
            <a:ext cx="7150914" cy="12811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Google Shape;129;p6" descr="Google Shape;129;p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570928">
            <a:off x="19719616" y="8712892"/>
            <a:ext cx="4362757" cy="12811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Google Shape;130;p6" descr="Google Shape;130;p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379" y="11914438"/>
            <a:ext cx="7349144" cy="1281116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Google Shape;131;p6"/>
          <p:cNvSpPr txBox="1"/>
          <p:nvPr/>
        </p:nvSpPr>
        <p:spPr>
          <a:xfrm>
            <a:off x="589922" y="4763401"/>
            <a:ext cx="21971002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>
            <a:lvl1pPr defTabSz="914400">
              <a:spcBef>
                <a:spcPts val="0"/>
              </a:spcBef>
              <a:defRPr sz="55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Kansen voor vormgeving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Auteur en datum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3" name="Ondertitel dia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Naam d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5" name="Dia-opsommingsteks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46" name="Schermafbeelding 2025-01-22 om 13.36.45.png" descr="Schermafbeelding 2025-01-22 om 13.36.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0000">
            <a:off x="1091856" y="385150"/>
            <a:ext cx="9438431" cy="7010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Schermafbeelding 2025-01-22 om 13.38.36.png" descr="Schermafbeelding 2025-01-22 om 13.38.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0000">
            <a:off x="12057630" y="226212"/>
            <a:ext cx="8673215" cy="6336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Schermafbeelding 2025-01-22 om 13.38.56.png" descr="Schermafbeelding 2025-01-22 om 13.38.5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0000">
            <a:off x="2080756" y="6631756"/>
            <a:ext cx="8513674" cy="6148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Schermafbeelding 2025-01-22 om 13.39.20.png" descr="Schermafbeelding 2025-01-22 om 13.39.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00000">
            <a:off x="13560602" y="6030975"/>
            <a:ext cx="9154793" cy="6903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136;p7"/>
          <p:cNvSpPr txBox="1">
            <a:spLocks noGrp="1"/>
          </p:cNvSpPr>
          <p:nvPr>
            <p:ph type="title"/>
          </p:nvPr>
        </p:nvSpPr>
        <p:spPr>
          <a:xfrm>
            <a:off x="1206499" y="1084923"/>
            <a:ext cx="22277488" cy="1435102"/>
          </a:xfrm>
          <a:prstGeom prst="rect">
            <a:avLst/>
          </a:prstGeom>
          <a:solidFill>
            <a:srgbClr val="00A1FF"/>
          </a:solidFill>
        </p:spPr>
        <p:txBody>
          <a:bodyPr/>
          <a:lstStyle>
            <a:lvl1pPr algn="ctr">
              <a:lnSpc>
                <a:spcPct val="100000"/>
              </a:lnSpc>
              <a:defRPr sz="7400" b="0"/>
            </a:lvl1pPr>
          </a:lstStyle>
          <a:p>
            <a:r>
              <a:t>Wat vragen we aan het project?</a:t>
            </a:r>
          </a:p>
        </p:txBody>
      </p:sp>
      <p:sp>
        <p:nvSpPr>
          <p:cNvPr id="252" name="Google Shape;137;p7"/>
          <p:cNvSpPr txBox="1">
            <a:spLocks noGrp="1"/>
          </p:cNvSpPr>
          <p:nvPr>
            <p:ph type="body" sz="half" idx="1"/>
          </p:nvPr>
        </p:nvSpPr>
        <p:spPr>
          <a:xfrm rot="21420000">
            <a:off x="1235666" y="3759808"/>
            <a:ext cx="10190572" cy="9223616"/>
          </a:xfrm>
          <a:prstGeom prst="rect">
            <a:avLst/>
          </a:prstGeom>
          <a:solidFill>
            <a:srgbClr val="FEEF56"/>
          </a:solidFill>
        </p:spPr>
        <p:txBody>
          <a:bodyPr lIns="50800" tIns="50800" rIns="50800" bIns="50800"/>
          <a:lstStyle/>
          <a:p>
            <a:pPr marL="0">
              <a:defRPr sz="5300">
                <a:latin typeface="Radley"/>
                <a:ea typeface="Radley"/>
                <a:cs typeface="Radley"/>
                <a:sym typeface="Radley"/>
              </a:defRPr>
            </a:pPr>
            <a:r>
              <a:t>INHOUD:</a:t>
            </a:r>
            <a:endParaRPr b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>
              <a:spcBef>
                <a:spcPts val="1700"/>
              </a:spcBef>
              <a:defRPr sz="5300">
                <a:latin typeface="Radley"/>
                <a:ea typeface="Radley"/>
                <a:cs typeface="Radley"/>
                <a:sym typeface="Radley"/>
              </a:defRPr>
            </a:pPr>
            <a:r>
              <a:t>meer betekenisvolle contacten en activiteiten </a:t>
            </a:r>
            <a:endParaRPr b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>
              <a:spcBef>
                <a:spcPts val="1700"/>
              </a:spcBef>
              <a:defRPr sz="5300">
                <a:latin typeface="Radley"/>
                <a:ea typeface="Radley"/>
                <a:cs typeface="Radley"/>
                <a:sym typeface="Radley"/>
              </a:defRPr>
            </a:pPr>
            <a:r>
              <a:t>bewoners voelen zich gezonder</a:t>
            </a:r>
            <a:endParaRPr b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>
              <a:spcBef>
                <a:spcPts val="1700"/>
              </a:spcBef>
              <a:defRPr sz="5300">
                <a:latin typeface="Radley"/>
                <a:ea typeface="Radley"/>
                <a:cs typeface="Radley"/>
                <a:sym typeface="Radley"/>
              </a:defRPr>
            </a:pPr>
            <a:r>
              <a:t>stigma doorbreken </a:t>
            </a:r>
            <a:endParaRPr b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>
              <a:spcBef>
                <a:spcPts val="1700"/>
              </a:spcBef>
              <a:defRPr sz="5300">
                <a:latin typeface="Radley"/>
                <a:ea typeface="Radley"/>
                <a:cs typeface="Radley"/>
                <a:sym typeface="Radley"/>
              </a:defRPr>
            </a:pPr>
            <a:r>
              <a:t>vertrouwen in overheid en instanties</a:t>
            </a:r>
            <a:endParaRPr b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>
              <a:spcBef>
                <a:spcPts val="1700"/>
              </a:spcBef>
              <a:defRPr sz="5300">
                <a:latin typeface="Radley"/>
                <a:ea typeface="Radley"/>
                <a:cs typeface="Radley"/>
                <a:sym typeface="Radley"/>
              </a:defRPr>
            </a:pPr>
            <a:r>
              <a:t>zelfvertrouwen</a:t>
            </a:r>
          </a:p>
        </p:txBody>
      </p:sp>
      <p:pic>
        <p:nvPicPr>
          <p:cNvPr id="253" name="Google Shape;138;p7" descr="Google Shape;138;p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">
            <a:off x="12913139" y="3429599"/>
            <a:ext cx="10827034" cy="98840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-44" normalizeH="0" baseline="0">
            <a:ln>
              <a:noFill/>
            </a:ln>
            <a:solidFill>
              <a:srgbClr val="FFFFF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33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-44" normalizeH="0" baseline="0">
            <a:ln>
              <a:noFill/>
            </a:ln>
            <a:solidFill>
              <a:srgbClr val="FFFFF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33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7E2D62C2BDDB419048E8A9A996DB1A" ma:contentTypeVersion="15" ma:contentTypeDescription="Een nieuw document maken." ma:contentTypeScope="" ma:versionID="233defaf9b005c947e8fcd7bce3f3ca6">
  <xsd:schema xmlns:xsd="http://www.w3.org/2001/XMLSchema" xmlns:xs="http://www.w3.org/2001/XMLSchema" xmlns:p="http://schemas.microsoft.com/office/2006/metadata/properties" xmlns:ns2="f63f1336-9ad7-4c6b-b3c4-32c5069ed832" xmlns:ns3="4efc49c8-144e-47e2-8122-d62a98b2d324" targetNamespace="http://schemas.microsoft.com/office/2006/metadata/properties" ma:root="true" ma:fieldsID="4f64df468126c94bd430ce1945a812b9" ns2:_="" ns3:_="">
    <xsd:import namespace="f63f1336-9ad7-4c6b-b3c4-32c5069ed832"/>
    <xsd:import namespace="4efc49c8-144e-47e2-8122-d62a98b2d32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3f1336-9ad7-4c6b-b3c4-32c5069ed83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59d79845-da3e-4662-8728-a3766eeb7b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c49c8-144e-47e2-8122-d62a98b2d32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b3e4d36-9dc5-4bf5-b50f-51205e02b909}" ma:internalName="TaxCatchAll" ma:showField="CatchAllData" ma:web="4efc49c8-144e-47e2-8122-d62a98b2d3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3f1336-9ad7-4c6b-b3c4-32c5069ed832">
      <Terms xmlns="http://schemas.microsoft.com/office/infopath/2007/PartnerControls"/>
    </lcf76f155ced4ddcb4097134ff3c332f>
    <TaxCatchAll xmlns="4efc49c8-144e-47e2-8122-d62a98b2d324" xsi:nil="true"/>
  </documentManagement>
</p:properties>
</file>

<file path=customXml/itemProps1.xml><?xml version="1.0" encoding="utf-8"?>
<ds:datastoreItem xmlns:ds="http://schemas.openxmlformats.org/officeDocument/2006/customXml" ds:itemID="{64F76863-1410-47DC-BD7D-FBC26457F357}"/>
</file>

<file path=customXml/itemProps2.xml><?xml version="1.0" encoding="utf-8"?>
<ds:datastoreItem xmlns:ds="http://schemas.openxmlformats.org/officeDocument/2006/customXml" ds:itemID="{26AA3957-87BD-48ED-898D-17E0E528D671}"/>
</file>

<file path=customXml/itemProps3.xml><?xml version="1.0" encoding="utf-8"?>
<ds:datastoreItem xmlns:ds="http://schemas.openxmlformats.org/officeDocument/2006/customXml" ds:itemID="{56753920-AA29-4D4C-A695-8680512D73F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Macintosh PowerPoint</Application>
  <PresentationFormat>Aangepast</PresentationFormat>
  <Paragraphs>53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Graphik</vt:lpstr>
      <vt:lpstr>Graphik Medium</vt:lpstr>
      <vt:lpstr>Graphik Semibold</vt:lpstr>
      <vt:lpstr>Helvetica Neue</vt:lpstr>
      <vt:lpstr>27_Showcase</vt:lpstr>
      <vt:lpstr>Leeuwarden Oost Gezond met cultuur</vt:lpstr>
      <vt:lpstr>De start</vt:lpstr>
      <vt:lpstr>Wat werkt</vt:lpstr>
      <vt:lpstr>wijkvisies bieden inzicht</vt:lpstr>
      <vt:lpstr>wijkvisies bij elkaar</vt:lpstr>
      <vt:lpstr>PowerPoint-presentatie</vt:lpstr>
      <vt:lpstr>PowerPoint-presentatie</vt:lpstr>
      <vt:lpstr>PowerPoint-presentatie</vt:lpstr>
      <vt:lpstr>Wat vragen we aan het project?</vt:lpstr>
      <vt:lpstr>Wat vragen we van kunstenaars?</vt:lpstr>
      <vt:lpstr>Leeuwarden Oost Gezond met cultuur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Margriet Zuiderbaan | Kunstkade</cp:lastModifiedBy>
  <cp:revision>1</cp:revision>
  <dcterms:modified xsi:type="dcterms:W3CDTF">2025-01-23T14:58:11Z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0x010100337E2D62C2BDDB419048E8A9A996DB1A</vt:lpwstr>
  </property>
</Properties>
</file>